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94da683f6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94da683f6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a70fbdadd_6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7a70fbdadd_6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94da683f6_1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4da683f6_1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94da683f6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94da683f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a70fbd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a70fbd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a70fbdad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a70fbdad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a70fbdad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a70fbdad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a70fbdadd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70fbdadd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70fbdadd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70fbdadd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a70fbdadd_1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a70fbdadd_1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70fbdadd_1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70fbdadd_1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a70fbdadd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a70fbdadd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70fbdadd_1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70fbdadd_1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a8e83235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a8e83235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a70fbdadd_6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7a70fbdadd_6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a70fbdadd_6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7a70fbdadd_6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a70fbdadd_15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7a70fbdadd_15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a70fbdadd_6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7a70fbdadd_6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a70fbdadd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a70fbdadd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9460071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9460071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94da683f6_1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94da683f6_1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51f68c40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51f68c40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94da683f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94da683f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94da683f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94da683f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94da683f6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94da683f6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hyperlink" Target="https://seeklogo.com/images/D/dota-2-logo-7804D430C9-seeklogo.com.png" TargetMode="External"/><Relationship Id="rId10" Type="http://schemas.openxmlformats.org/officeDocument/2006/relationships/hyperlink" Target="https://newzoo.com/insights/trend-reports/global-esports-market-report-2018-light/" TargetMode="External"/><Relationship Id="rId13" Type="http://schemas.openxmlformats.org/officeDocument/2006/relationships/hyperlink" Target="https://www.reuters.com/article/us-olympics-2018-ioc-esports/olympic-channel-boss-says-ready-to-explore-esports-after-pyeongchang-idUSKCN1G30JM" TargetMode="External"/><Relationship Id="rId12" Type="http://schemas.openxmlformats.org/officeDocument/2006/relationships/hyperlink" Target="https://steamcdn-a.akamaihd.net/steam/apps/359550/header.jpg?t=1575042419" TargetMode="External"/><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esportsearnings.com/" TargetMode="External"/><Relationship Id="rId4" Type="http://schemas.openxmlformats.org/officeDocument/2006/relationships/hyperlink" Target="https://www.statista.com/statistics/506923/esports-games-number-players-global/" TargetMode="External"/><Relationship Id="rId9" Type="http://schemas.openxmlformats.org/officeDocument/2006/relationships/hyperlink" Target="https://www.emarketer.com/content/how-the-nba-is-using-esports-to-grow-its-audience" TargetMode="External"/><Relationship Id="rId15" Type="http://schemas.openxmlformats.org/officeDocument/2006/relationships/hyperlink" Target="https://esportsinsider.com/2017/08/finland-recognises-esports/" TargetMode="External"/><Relationship Id="rId14" Type="http://schemas.openxmlformats.org/officeDocument/2006/relationships/hyperlink" Target="https://www.espn.com/esports/" TargetMode="External"/><Relationship Id="rId16" Type="http://schemas.openxmlformats.org/officeDocument/2006/relationships/hyperlink" Target="https://www.statista.com/statistics/490358/esports-revenue-worldwide-by-segment/" TargetMode="External"/><Relationship Id="rId5" Type="http://schemas.openxmlformats.org/officeDocument/2006/relationships/hyperlink" Target="https://www.statista.com/statistics/490480/global-esports-audience-size-viewer-type/" TargetMode="External"/><Relationship Id="rId6" Type="http://schemas.openxmlformats.org/officeDocument/2006/relationships/hyperlink" Target="https://www.statista.com/statistics/507491/esports-tournaments-by-number-viewers-global/" TargetMode="External"/><Relationship Id="rId7" Type="http://schemas.openxmlformats.org/officeDocument/2006/relationships/hyperlink" Target="https://morningconsult.com/wp-content/uploads/2019/01/181231_crosstabs_ESPORTS_Adults_v2_AP-1.pdf" TargetMode="External"/><Relationship Id="rId8" Type="http://schemas.openxmlformats.org/officeDocument/2006/relationships/hyperlink" Target="https://venturebeat.com/wp-content/uploads/2019/09/high-school-2.jpg?w=760&amp;resize=760%2C600&amp;strip=all&amp;strip=a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31.jp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6290"/>
            <a:ext cx="9144003" cy="51597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ctrTitle"/>
          </p:nvPr>
        </p:nvSpPr>
        <p:spPr>
          <a:xfrm>
            <a:off x="83100" y="-100350"/>
            <a:ext cx="9337800" cy="64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000"/>
              <a:t>What Makes a Successful Gamer: </a:t>
            </a:r>
            <a:r>
              <a:rPr lang="en" sz="2000"/>
              <a:t>Normal </a:t>
            </a:r>
            <a:r>
              <a:rPr lang="en" sz="2000"/>
              <a:t>eSports Players vs Top Players</a:t>
            </a:r>
            <a:endParaRPr sz="2000"/>
          </a:p>
        </p:txBody>
      </p:sp>
      <p:sp>
        <p:nvSpPr>
          <p:cNvPr id="141" name="Google Shape;141;p22"/>
          <p:cNvSpPr txBox="1"/>
          <p:nvPr/>
        </p:nvSpPr>
        <p:spPr>
          <a:xfrm>
            <a:off x="311699" y="620845"/>
            <a:ext cx="3752700" cy="3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00" u="none" cap="none" strike="noStrike">
                <a:solidFill>
                  <a:srgbClr val="000000"/>
                </a:solidFill>
                <a:latin typeface="Arial"/>
                <a:ea typeface="Arial"/>
                <a:cs typeface="Arial"/>
                <a:sym typeface="Arial"/>
              </a:rPr>
              <a:t>Different trends between </a:t>
            </a:r>
            <a:r>
              <a:rPr b="1" i="0" lang="en" sz="1000" u="none" cap="none" strike="noStrike">
                <a:solidFill>
                  <a:srgbClr val="000000"/>
                </a:solidFill>
              </a:rPr>
              <a:t>all eSports players </a:t>
            </a:r>
            <a:r>
              <a:rPr b="0" i="0" lang="en" sz="1000" u="none" cap="none" strike="noStrike">
                <a:solidFill>
                  <a:srgbClr val="000000"/>
                </a:solidFill>
                <a:latin typeface="Arial"/>
                <a:ea typeface="Arial"/>
                <a:cs typeface="Arial"/>
                <a:sym typeface="Arial"/>
              </a:rPr>
              <a:t>and </a:t>
            </a:r>
            <a:r>
              <a:rPr b="1" i="0" lang="en" sz="1000" u="none" cap="none" strike="noStrike">
                <a:solidFill>
                  <a:srgbClr val="000000"/>
                </a:solidFill>
              </a:rPr>
              <a:t>top performers</a:t>
            </a:r>
            <a:endParaRPr b="1" sz="1000"/>
          </a:p>
          <a:p>
            <a:pPr indent="-273050" lvl="0" marL="28575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rPr>
              <a:t>47.62%</a:t>
            </a:r>
            <a:r>
              <a:rPr i="0" lang="en" sz="1000" u="none" cap="none" strike="noStrike">
                <a:solidFill>
                  <a:srgbClr val="000000"/>
                </a:solidFill>
              </a:rPr>
              <a:t> of eSports players worldwide play </a:t>
            </a:r>
            <a:r>
              <a:rPr b="1" i="0" lang="en" sz="1000" u="none" cap="none" strike="noStrike">
                <a:solidFill>
                  <a:srgbClr val="000000"/>
                </a:solidFill>
              </a:rPr>
              <a:t>League of Legends </a:t>
            </a:r>
            <a:r>
              <a:rPr i="0" lang="en" sz="1000" u="none" cap="none" strike="noStrike">
                <a:solidFill>
                  <a:srgbClr val="000000"/>
                </a:solidFill>
              </a:rPr>
              <a:t>compared to the </a:t>
            </a:r>
            <a:r>
              <a:rPr b="1" i="0" lang="en" sz="1000" u="none" cap="none" strike="noStrike">
                <a:solidFill>
                  <a:srgbClr val="000000"/>
                </a:solidFill>
              </a:rPr>
              <a:t>12%</a:t>
            </a:r>
            <a:r>
              <a:rPr i="0" lang="en" sz="1000" u="none" cap="none" strike="noStrike">
                <a:solidFill>
                  <a:srgbClr val="000000"/>
                </a:solidFill>
              </a:rPr>
              <a:t> of top 50</a:t>
            </a:r>
            <a:r>
              <a:rPr lang="en" sz="1000"/>
              <a:t>0 </a:t>
            </a:r>
            <a:r>
              <a:rPr i="0" lang="en" sz="1000" u="none" cap="none" strike="noStrike">
                <a:solidFill>
                  <a:srgbClr val="000000"/>
                </a:solidFill>
              </a:rPr>
              <a:t>eSports players</a:t>
            </a:r>
            <a:endParaRPr sz="1000"/>
          </a:p>
          <a:p>
            <a:pPr indent="0" lvl="0" marL="274320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273050" lvl="5" marL="285750" marR="0" rtl="0" algn="l">
              <a:lnSpc>
                <a:spcPct val="100000"/>
              </a:lnSpc>
              <a:spcBef>
                <a:spcPts val="0"/>
              </a:spcBef>
              <a:spcAft>
                <a:spcPts val="0"/>
              </a:spcAft>
              <a:buSzPts val="1000"/>
              <a:buChar char="•"/>
            </a:pPr>
            <a:r>
              <a:rPr lang="en" sz="1000"/>
              <a:t>Genres are very similar between the two groups with </a:t>
            </a:r>
            <a:r>
              <a:rPr b="1" lang="en" sz="1000"/>
              <a:t>MOBA</a:t>
            </a:r>
            <a:r>
              <a:rPr lang="en" sz="1000"/>
              <a:t> being dominant followed by </a:t>
            </a:r>
            <a:r>
              <a:rPr b="1" lang="en" sz="1000"/>
              <a:t>First-Person Shooters</a:t>
            </a:r>
            <a:endParaRPr b="1" sz="1000"/>
          </a:p>
          <a:p>
            <a:pPr indent="0" lvl="0" marL="2743200" marR="0" rtl="0" algn="l">
              <a:lnSpc>
                <a:spcPct val="100000"/>
              </a:lnSpc>
              <a:spcBef>
                <a:spcPts val="0"/>
              </a:spcBef>
              <a:spcAft>
                <a:spcPts val="0"/>
              </a:spcAft>
              <a:buNone/>
            </a:pPr>
            <a:r>
              <a:t/>
            </a:r>
            <a:endParaRPr b="1" sz="1000"/>
          </a:p>
          <a:p>
            <a:pPr indent="-273050" lvl="5" marL="285750" marR="0" rtl="0" algn="l">
              <a:lnSpc>
                <a:spcPct val="100000"/>
              </a:lnSpc>
              <a:spcBef>
                <a:spcPts val="0"/>
              </a:spcBef>
              <a:spcAft>
                <a:spcPts val="0"/>
              </a:spcAft>
              <a:buSzPts val="1000"/>
              <a:buChar char="•"/>
            </a:pPr>
            <a:r>
              <a:rPr b="1" lang="en" sz="1000"/>
              <a:t>Battle Royale</a:t>
            </a:r>
            <a:r>
              <a:rPr lang="en" sz="1000"/>
              <a:t> is more popular with top performers and </a:t>
            </a:r>
            <a:r>
              <a:rPr b="1" lang="en" sz="1000"/>
              <a:t>Collectible Card Games</a:t>
            </a:r>
            <a:r>
              <a:rPr lang="en" sz="1000"/>
              <a:t> are more popular with normal eSports gamers</a:t>
            </a:r>
            <a:endParaRPr sz="1000"/>
          </a:p>
          <a:p>
            <a:pPr indent="-209550" lvl="0" marL="285750" marR="0" rtl="0" algn="l">
              <a:lnSpc>
                <a:spcPct val="100000"/>
              </a:lnSpc>
              <a:spcBef>
                <a:spcPts val="0"/>
              </a:spcBef>
              <a:spcAft>
                <a:spcPts val="0"/>
              </a:spcAft>
              <a:buClr>
                <a:srgbClr val="000000"/>
              </a:buClr>
              <a:buSzPts val="12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30524" y="2498320"/>
            <a:ext cx="3752700" cy="3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Game Breakdown</a:t>
            </a:r>
            <a:endParaRPr b="1"/>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22"/>
          <p:cNvPicPr preferRelativeResize="0"/>
          <p:nvPr/>
        </p:nvPicPr>
        <p:blipFill>
          <a:blip r:embed="rId3">
            <a:alphaModFix/>
          </a:blip>
          <a:stretch>
            <a:fillRect/>
          </a:stretch>
        </p:blipFill>
        <p:spPr>
          <a:xfrm>
            <a:off x="175850" y="2849675"/>
            <a:ext cx="4147849" cy="2183400"/>
          </a:xfrm>
          <a:prstGeom prst="rect">
            <a:avLst/>
          </a:prstGeom>
          <a:noFill/>
          <a:ln>
            <a:noFill/>
          </a:ln>
        </p:spPr>
      </p:pic>
      <p:pic>
        <p:nvPicPr>
          <p:cNvPr id="144" name="Google Shape;144;p22"/>
          <p:cNvPicPr preferRelativeResize="0"/>
          <p:nvPr/>
        </p:nvPicPr>
        <p:blipFill>
          <a:blip r:embed="rId4">
            <a:alphaModFix/>
          </a:blip>
          <a:stretch>
            <a:fillRect/>
          </a:stretch>
        </p:blipFill>
        <p:spPr>
          <a:xfrm>
            <a:off x="4503899" y="882875"/>
            <a:ext cx="3358600" cy="2075100"/>
          </a:xfrm>
          <a:prstGeom prst="rect">
            <a:avLst/>
          </a:prstGeom>
          <a:noFill/>
          <a:ln>
            <a:noFill/>
          </a:ln>
        </p:spPr>
      </p:pic>
      <p:pic>
        <p:nvPicPr>
          <p:cNvPr id="145" name="Google Shape;145;p22"/>
          <p:cNvPicPr preferRelativeResize="0"/>
          <p:nvPr/>
        </p:nvPicPr>
        <p:blipFill>
          <a:blip r:embed="rId5">
            <a:alphaModFix/>
          </a:blip>
          <a:stretch>
            <a:fillRect/>
          </a:stretch>
        </p:blipFill>
        <p:spPr>
          <a:xfrm>
            <a:off x="4503925" y="2957975"/>
            <a:ext cx="3358558" cy="2075100"/>
          </a:xfrm>
          <a:prstGeom prst="rect">
            <a:avLst/>
          </a:prstGeom>
          <a:noFill/>
          <a:ln>
            <a:noFill/>
          </a:ln>
        </p:spPr>
      </p:pic>
      <p:sp>
        <p:nvSpPr>
          <p:cNvPr id="146" name="Google Shape;146;p22"/>
          <p:cNvSpPr txBox="1"/>
          <p:nvPr/>
        </p:nvSpPr>
        <p:spPr>
          <a:xfrm>
            <a:off x="4612949" y="544645"/>
            <a:ext cx="3752700" cy="3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Genre</a:t>
            </a:r>
            <a:r>
              <a:rPr b="1" lang="en"/>
              <a:t> Breakdown</a:t>
            </a:r>
            <a:endParaRPr b="1"/>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p22"/>
          <p:cNvPicPr preferRelativeResize="0"/>
          <p:nvPr/>
        </p:nvPicPr>
        <p:blipFill>
          <a:blip r:embed="rId6">
            <a:alphaModFix amt="52999"/>
          </a:blip>
          <a:stretch>
            <a:fillRect/>
          </a:stretch>
        </p:blipFill>
        <p:spPr>
          <a:xfrm>
            <a:off x="5914982" y="1972775"/>
            <a:ext cx="131743" cy="435764"/>
          </a:xfrm>
          <a:prstGeom prst="rect">
            <a:avLst/>
          </a:prstGeom>
          <a:noFill/>
          <a:ln>
            <a:noFill/>
          </a:ln>
        </p:spPr>
      </p:pic>
      <p:pic>
        <p:nvPicPr>
          <p:cNvPr id="148" name="Google Shape;148;p22"/>
          <p:cNvPicPr preferRelativeResize="0"/>
          <p:nvPr/>
        </p:nvPicPr>
        <p:blipFill>
          <a:blip r:embed="rId6">
            <a:alphaModFix amt="52999"/>
          </a:blip>
          <a:stretch>
            <a:fillRect/>
          </a:stretch>
        </p:blipFill>
        <p:spPr>
          <a:xfrm>
            <a:off x="5997025" y="4061075"/>
            <a:ext cx="93925" cy="708475"/>
          </a:xfrm>
          <a:prstGeom prst="rect">
            <a:avLst/>
          </a:prstGeom>
          <a:noFill/>
          <a:ln>
            <a:noFill/>
          </a:ln>
        </p:spPr>
      </p:pic>
      <p:pic>
        <p:nvPicPr>
          <p:cNvPr id="149" name="Google Shape;149;p22"/>
          <p:cNvPicPr preferRelativeResize="0"/>
          <p:nvPr/>
        </p:nvPicPr>
        <p:blipFill>
          <a:blip r:embed="rId7">
            <a:alphaModFix amt="54000"/>
          </a:blip>
          <a:stretch>
            <a:fillRect/>
          </a:stretch>
        </p:blipFill>
        <p:spPr>
          <a:xfrm>
            <a:off x="466450" y="4664475"/>
            <a:ext cx="387500" cy="223400"/>
          </a:xfrm>
          <a:prstGeom prst="rect">
            <a:avLst/>
          </a:prstGeom>
          <a:noFill/>
          <a:ln>
            <a:noFill/>
          </a:ln>
        </p:spPr>
      </p:pic>
      <p:pic>
        <p:nvPicPr>
          <p:cNvPr id="150" name="Google Shape;150;p22"/>
          <p:cNvPicPr preferRelativeResize="0"/>
          <p:nvPr/>
        </p:nvPicPr>
        <p:blipFill>
          <a:blip r:embed="rId7">
            <a:alphaModFix amt="54000"/>
          </a:blip>
          <a:stretch>
            <a:fillRect/>
          </a:stretch>
        </p:blipFill>
        <p:spPr>
          <a:xfrm>
            <a:off x="1784425" y="4664475"/>
            <a:ext cx="293375" cy="169125"/>
          </a:xfrm>
          <a:prstGeom prst="rect">
            <a:avLst/>
          </a:prstGeom>
          <a:noFill/>
          <a:ln>
            <a:noFill/>
          </a:ln>
        </p:spPr>
      </p:pic>
      <p:pic>
        <p:nvPicPr>
          <p:cNvPr id="151" name="Google Shape;151;p22"/>
          <p:cNvPicPr preferRelativeResize="0"/>
          <p:nvPr/>
        </p:nvPicPr>
        <p:blipFill>
          <a:blip r:embed="rId7">
            <a:alphaModFix amt="54000"/>
          </a:blip>
          <a:stretch>
            <a:fillRect/>
          </a:stretch>
        </p:blipFill>
        <p:spPr>
          <a:xfrm>
            <a:off x="3877675" y="4664475"/>
            <a:ext cx="319475" cy="119025"/>
          </a:xfrm>
          <a:prstGeom prst="rect">
            <a:avLst/>
          </a:prstGeom>
          <a:noFill/>
          <a:ln>
            <a:noFill/>
          </a:ln>
        </p:spPr>
      </p:pic>
      <p:pic>
        <p:nvPicPr>
          <p:cNvPr id="152" name="Google Shape;152;p22"/>
          <p:cNvPicPr preferRelativeResize="0"/>
          <p:nvPr/>
        </p:nvPicPr>
        <p:blipFill>
          <a:blip r:embed="rId7">
            <a:alphaModFix amt="54000"/>
          </a:blip>
          <a:stretch>
            <a:fillRect/>
          </a:stretch>
        </p:blipFill>
        <p:spPr>
          <a:xfrm>
            <a:off x="2973200" y="4664476"/>
            <a:ext cx="454050" cy="19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ctrTitle"/>
          </p:nvPr>
        </p:nvSpPr>
        <p:spPr>
          <a:xfrm>
            <a:off x="311700" y="-1003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Makes a Successful Gamer?: </a:t>
            </a:r>
            <a:r>
              <a:rPr lang="en" sz="2400"/>
              <a:t>Age</a:t>
            </a:r>
            <a:r>
              <a:rPr lang="en" sz="2400"/>
              <a:t> Stats</a:t>
            </a:r>
            <a:endParaRPr sz="2400"/>
          </a:p>
        </p:txBody>
      </p:sp>
      <p:pic>
        <p:nvPicPr>
          <p:cNvPr id="158" name="Google Shape;158;p23"/>
          <p:cNvPicPr preferRelativeResize="0"/>
          <p:nvPr/>
        </p:nvPicPr>
        <p:blipFill rotWithShape="1">
          <a:blip r:embed="rId3">
            <a:alphaModFix/>
          </a:blip>
          <a:srcRect b="0" l="0" r="2181" t="5997"/>
          <a:stretch/>
        </p:blipFill>
        <p:spPr>
          <a:xfrm>
            <a:off x="326426" y="4112525"/>
            <a:ext cx="2913903" cy="645000"/>
          </a:xfrm>
          <a:prstGeom prst="rect">
            <a:avLst/>
          </a:prstGeom>
          <a:noFill/>
          <a:ln>
            <a:noFill/>
          </a:ln>
        </p:spPr>
      </p:pic>
      <p:sp>
        <p:nvSpPr>
          <p:cNvPr id="159" name="Google Shape;159;p23"/>
          <p:cNvSpPr txBox="1"/>
          <p:nvPr/>
        </p:nvSpPr>
        <p:spPr>
          <a:xfrm>
            <a:off x="217300" y="647175"/>
            <a:ext cx="53658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Top ages</a:t>
            </a:r>
            <a:r>
              <a:rPr lang="en">
                <a:solidFill>
                  <a:schemeClr val="dk1"/>
                </a:solidFill>
                <a:latin typeface="Calibri"/>
                <a:ea typeface="Calibri"/>
                <a:cs typeface="Calibri"/>
                <a:sym typeface="Calibri"/>
              </a:rPr>
              <a:t> were clustered, k of 3 was determined by elbow plot</a:t>
            </a:r>
            <a:br>
              <a:rPr lang="en">
                <a:solidFill>
                  <a:schemeClr val="dk1"/>
                </a:solidFill>
                <a:latin typeface="Calibri"/>
                <a:ea typeface="Calibri"/>
                <a:cs typeface="Calibri"/>
                <a:sym typeface="Calibri"/>
              </a:rPr>
            </a:br>
            <a:endParaRPr sz="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Segments</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latin typeface="Calibri"/>
                <a:ea typeface="Calibri"/>
                <a:cs typeface="Calibri"/>
                <a:sym typeface="Calibri"/>
              </a:rPr>
              <a:t>Segment 1 (“average-performing older earners”)</a:t>
            </a:r>
            <a:endParaRPr b="1"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33.6 years old average</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35 players</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Rank range between 11 and 45</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$1,048,725 average prize money</a:t>
            </a:r>
            <a:endParaRPr sz="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latin typeface="Calibri"/>
                <a:ea typeface="Calibri"/>
                <a:cs typeface="Calibri"/>
                <a:sym typeface="Calibri"/>
              </a:rPr>
              <a:t>Segment 2 (“elite young earners”)</a:t>
            </a:r>
            <a:endParaRPr b="1"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22 years old average</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5 players</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Rank range between 1 and 5</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$43,384,003 average prize money</a:t>
            </a:r>
            <a:endParaRPr sz="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1" sz="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800">
                <a:solidFill>
                  <a:schemeClr val="dk1"/>
                </a:solidFill>
                <a:latin typeface="Calibri"/>
                <a:ea typeface="Calibri"/>
                <a:cs typeface="Calibri"/>
                <a:sym typeface="Calibri"/>
              </a:rPr>
              <a:t>Segment 3 (“high-performing young earners”)</a:t>
            </a:r>
            <a:endParaRPr b="1"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23 years old average</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5 players</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Rank range between 6 and 10</a:t>
            </a:r>
            <a:endParaRPr sz="800">
              <a:solidFill>
                <a:schemeClr val="dk1"/>
              </a:solidFill>
              <a:latin typeface="Calibri"/>
              <a:ea typeface="Calibri"/>
              <a:cs typeface="Calibri"/>
              <a:sym typeface="Calibri"/>
            </a:endParaRPr>
          </a:p>
          <a:p>
            <a:pPr indent="-279400" lvl="0" marL="457200" rtl="0" algn="l">
              <a:lnSpc>
                <a:spcPct val="115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$24,895,228 average prize money</a:t>
            </a:r>
            <a:endParaRPr sz="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p:txBody>
      </p:sp>
      <p:sp>
        <p:nvSpPr>
          <p:cNvPr id="160" name="Google Shape;160;p23"/>
          <p:cNvSpPr txBox="1"/>
          <p:nvPr/>
        </p:nvSpPr>
        <p:spPr>
          <a:xfrm>
            <a:off x="3494575" y="2825400"/>
            <a:ext cx="4312200" cy="23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Insights</a:t>
            </a:r>
            <a:endParaRPr b="1"/>
          </a:p>
          <a:p>
            <a:pPr indent="-317500" lvl="0" marL="457200" rtl="0" algn="l">
              <a:spcBef>
                <a:spcPts val="0"/>
              </a:spcBef>
              <a:spcAft>
                <a:spcPts val="0"/>
              </a:spcAft>
              <a:buSzPts val="1400"/>
              <a:buChar char="●"/>
            </a:pPr>
            <a:r>
              <a:rPr lang="en">
                <a:solidFill>
                  <a:schemeClr val="dk1"/>
                </a:solidFill>
              </a:rPr>
              <a:t>The </a:t>
            </a:r>
            <a:r>
              <a:rPr b="1" lang="en">
                <a:solidFill>
                  <a:schemeClr val="dk1"/>
                </a:solidFill>
              </a:rPr>
              <a:t>top 5 player </a:t>
            </a:r>
            <a:r>
              <a:rPr lang="en">
                <a:solidFill>
                  <a:schemeClr val="dk1"/>
                </a:solidFill>
              </a:rPr>
              <a:t>ages are </a:t>
            </a:r>
            <a:r>
              <a:rPr b="1" lang="en">
                <a:solidFill>
                  <a:schemeClr val="dk1"/>
                </a:solidFill>
              </a:rPr>
              <a:t>20-24 years old</a:t>
            </a:r>
            <a:endParaRPr b="1"/>
          </a:p>
          <a:p>
            <a:pPr indent="-317500" lvl="1" marL="914400" rtl="0" algn="l">
              <a:spcBef>
                <a:spcPts val="0"/>
              </a:spcBef>
              <a:spcAft>
                <a:spcPts val="0"/>
              </a:spcAft>
              <a:buSzPts val="1400"/>
              <a:buChar char="○"/>
            </a:pPr>
            <a:r>
              <a:rPr lang="en"/>
              <a:t>The top 5 ages make almost double the prize money of the next top 5 ages (</a:t>
            </a:r>
            <a:r>
              <a:rPr b="1" lang="en"/>
              <a:t>$43,384,003</a:t>
            </a:r>
            <a:r>
              <a:rPr lang="en"/>
              <a:t> vs </a:t>
            </a:r>
            <a:r>
              <a:rPr b="1" lang="en"/>
              <a:t>$24,895,228</a:t>
            </a:r>
            <a:r>
              <a:rPr lang="en"/>
              <a:t> average prize money)</a:t>
            </a:r>
            <a:endParaRPr/>
          </a:p>
          <a:p>
            <a:pPr indent="-317500" lvl="0" marL="457200" rtl="0" algn="l">
              <a:spcBef>
                <a:spcPts val="0"/>
              </a:spcBef>
              <a:spcAft>
                <a:spcPts val="0"/>
              </a:spcAft>
              <a:buSzPts val="1400"/>
              <a:buChar char="●"/>
            </a:pPr>
            <a:r>
              <a:rPr b="1" lang="en"/>
              <a:t>Age 24 </a:t>
            </a:r>
            <a:r>
              <a:rPr lang="en"/>
              <a:t>group is highest total prize money along with highest average winnings per player</a:t>
            </a:r>
            <a:endParaRPr/>
          </a:p>
          <a:p>
            <a:pPr indent="0" lvl="0" marL="0" rtl="0" algn="l">
              <a:spcBef>
                <a:spcPts val="0"/>
              </a:spcBef>
              <a:spcAft>
                <a:spcPts val="0"/>
              </a:spcAft>
              <a:buNone/>
            </a:pPr>
            <a:r>
              <a:t/>
            </a:r>
            <a:endParaRPr/>
          </a:p>
        </p:txBody>
      </p:sp>
      <p:pic>
        <p:nvPicPr>
          <p:cNvPr id="161" name="Google Shape;161;p23"/>
          <p:cNvPicPr preferRelativeResize="0"/>
          <p:nvPr/>
        </p:nvPicPr>
        <p:blipFill>
          <a:blip r:embed="rId4">
            <a:alphaModFix/>
          </a:blip>
          <a:stretch>
            <a:fillRect/>
          </a:stretch>
        </p:blipFill>
        <p:spPr>
          <a:xfrm>
            <a:off x="3559525" y="1224175"/>
            <a:ext cx="4032218" cy="146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idx="1" type="subTitle"/>
          </p:nvPr>
        </p:nvSpPr>
        <p:spPr>
          <a:xfrm>
            <a:off x="266875" y="468450"/>
            <a:ext cx="8520600" cy="792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Under 18 Earners</a:t>
            </a:r>
            <a:r>
              <a:rPr lang="en" sz="1400">
                <a:solidFill>
                  <a:schemeClr val="dk1"/>
                </a:solidFill>
                <a:latin typeface="Calibri"/>
                <a:ea typeface="Calibri"/>
                <a:cs typeface="Calibri"/>
                <a:sym typeface="Calibri"/>
              </a:rPr>
              <a:t> analyzed</a:t>
            </a:r>
            <a:r>
              <a:rPr lang="en" sz="1400">
                <a:solidFill>
                  <a:schemeClr val="dk1"/>
                </a:solidFill>
                <a:latin typeface="Calibri"/>
                <a:ea typeface="Calibri"/>
                <a:cs typeface="Calibri"/>
                <a:sym typeface="Calibri"/>
              </a:rPr>
              <a:t>, k means of 3 found to be best based off elbow plot</a:t>
            </a:r>
            <a:br>
              <a:rPr lang="en" sz="1400">
                <a:solidFill>
                  <a:schemeClr val="dk1"/>
                </a:solidFill>
                <a:latin typeface="Calibri"/>
                <a:ea typeface="Calibri"/>
                <a:cs typeface="Calibri"/>
                <a:sym typeface="Calibri"/>
              </a:rPr>
            </a:br>
            <a:endParaRPr sz="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400">
                <a:solidFill>
                  <a:schemeClr val="dk1"/>
                </a:solidFill>
                <a:latin typeface="Calibri"/>
                <a:ea typeface="Calibri"/>
                <a:cs typeface="Calibri"/>
                <a:sym typeface="Calibri"/>
              </a:rPr>
              <a:t>Segments</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800">
                <a:solidFill>
                  <a:schemeClr val="dk1"/>
                </a:solidFill>
              </a:rPr>
              <a:t>Segment 1 (“high-performing under 18 year olds”)</a:t>
            </a:r>
            <a:endParaRPr b="1"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7 players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Rank range between 3 and 70</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$1,736,481.10 average prize money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$322,906.95 average prize money before 18</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$41,928.43 average earliest prize money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16 years old</a:t>
            </a:r>
            <a:endParaRPr sz="800">
              <a:solidFill>
                <a:schemeClr val="dk1"/>
              </a:solidFill>
            </a:endParaRPr>
          </a:p>
          <a:p>
            <a:pPr indent="-279400" lvl="0" marL="457200" rtl="0" algn="l">
              <a:spcBef>
                <a:spcPts val="0"/>
              </a:spcBef>
              <a:spcAft>
                <a:spcPts val="0"/>
              </a:spcAft>
              <a:buClr>
                <a:schemeClr val="dk1"/>
              </a:buClr>
              <a:buSzPts val="800"/>
              <a:buChar char="●"/>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b="1" lang="en" sz="800">
                <a:solidFill>
                  <a:schemeClr val="dk1"/>
                </a:solidFill>
              </a:rPr>
              <a:t>Segment 2 (“middle-range under 18 year olds”)</a:t>
            </a:r>
            <a:endParaRPr b="1"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90 players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Rank range between 5 and 100</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$231,877.20 average prize money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$95,858.77 average prize money before 18</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$41,139.88 average earliest prize money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15.39 years old</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b="1" lang="en" sz="800">
                <a:solidFill>
                  <a:schemeClr val="dk1"/>
                </a:solidFill>
              </a:rPr>
              <a:t>Segment 3 (“elite under 18 year olds”)</a:t>
            </a:r>
            <a:endParaRPr b="1"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3 players</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Rank range between 1 and 4 </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$4,217,868 average prize money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$2,023,079.26 average prize money before 18</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$42,704.00 average earliest prize money</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15.67 years old</a:t>
            </a:r>
            <a:endParaRPr sz="800">
              <a:solidFill>
                <a:schemeClr val="dk1"/>
              </a:solidFill>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67" name="Google Shape;167;p24"/>
          <p:cNvSpPr txBox="1"/>
          <p:nvPr>
            <p:ph type="ctrTitle"/>
          </p:nvPr>
        </p:nvSpPr>
        <p:spPr>
          <a:xfrm>
            <a:off x="311700" y="-1003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Makes a Successful Gamer?: </a:t>
            </a:r>
            <a:r>
              <a:rPr lang="en" sz="2400"/>
              <a:t>Under 18 Segments</a:t>
            </a:r>
            <a:endParaRPr sz="2400"/>
          </a:p>
        </p:txBody>
      </p:sp>
      <p:pic>
        <p:nvPicPr>
          <p:cNvPr id="168" name="Google Shape;168;p24"/>
          <p:cNvPicPr preferRelativeResize="0"/>
          <p:nvPr/>
        </p:nvPicPr>
        <p:blipFill rotWithShape="1">
          <a:blip r:embed="rId3">
            <a:alphaModFix/>
          </a:blip>
          <a:srcRect b="0" l="0" r="1068" t="-17192"/>
          <a:stretch/>
        </p:blipFill>
        <p:spPr>
          <a:xfrm>
            <a:off x="775050" y="4332475"/>
            <a:ext cx="4475282" cy="645000"/>
          </a:xfrm>
          <a:prstGeom prst="rect">
            <a:avLst/>
          </a:prstGeom>
          <a:noFill/>
          <a:ln>
            <a:noFill/>
          </a:ln>
        </p:spPr>
      </p:pic>
      <p:pic>
        <p:nvPicPr>
          <p:cNvPr id="169" name="Google Shape;169;p24"/>
          <p:cNvPicPr preferRelativeResize="0"/>
          <p:nvPr/>
        </p:nvPicPr>
        <p:blipFill>
          <a:blip r:embed="rId4">
            <a:alphaModFix/>
          </a:blip>
          <a:stretch>
            <a:fillRect/>
          </a:stretch>
        </p:blipFill>
        <p:spPr>
          <a:xfrm>
            <a:off x="6865275" y="468450"/>
            <a:ext cx="943250" cy="582800"/>
          </a:xfrm>
          <a:prstGeom prst="rect">
            <a:avLst/>
          </a:prstGeom>
          <a:noFill/>
          <a:ln>
            <a:noFill/>
          </a:ln>
        </p:spPr>
      </p:pic>
      <p:sp>
        <p:nvSpPr>
          <p:cNvPr id="170" name="Google Shape;170;p24"/>
          <p:cNvSpPr txBox="1"/>
          <p:nvPr/>
        </p:nvSpPr>
        <p:spPr>
          <a:xfrm>
            <a:off x="3331775" y="2505475"/>
            <a:ext cx="3673200" cy="23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Insights</a:t>
            </a:r>
            <a:endParaRPr b="1"/>
          </a:p>
          <a:p>
            <a:pPr indent="-317500" lvl="0" marL="457200" rtl="0" algn="l">
              <a:spcBef>
                <a:spcPts val="0"/>
              </a:spcBef>
              <a:spcAft>
                <a:spcPts val="0"/>
              </a:spcAft>
              <a:buSzPts val="1400"/>
              <a:buChar char="●"/>
            </a:pPr>
            <a:r>
              <a:rPr lang="en"/>
              <a:t>Segment 3 makes more than double the average prize money of the next highest segment, Segment 2</a:t>
            </a:r>
            <a:endParaRPr/>
          </a:p>
          <a:p>
            <a:pPr indent="-317500" lvl="0" marL="457200" rtl="0" algn="l">
              <a:spcBef>
                <a:spcPts val="0"/>
              </a:spcBef>
              <a:spcAft>
                <a:spcPts val="0"/>
              </a:spcAft>
              <a:buSzPts val="1400"/>
              <a:buChar char="●"/>
            </a:pPr>
            <a:r>
              <a:rPr lang="en"/>
              <a:t>The </a:t>
            </a:r>
            <a:r>
              <a:rPr b="1" lang="en"/>
              <a:t>top 10</a:t>
            </a:r>
            <a:r>
              <a:rPr lang="en"/>
              <a:t> under 18 year olds make </a:t>
            </a:r>
            <a:r>
              <a:rPr b="1" lang="en"/>
              <a:t>41%</a:t>
            </a:r>
            <a:r>
              <a:rPr lang="en"/>
              <a:t> of all under 18 year olds earnings (</a:t>
            </a:r>
            <a:r>
              <a:rPr b="1" lang="en"/>
              <a:t>top-heavy</a:t>
            </a:r>
            <a:r>
              <a:rPr lang="en"/>
              <a:t>)</a:t>
            </a:r>
            <a:endParaRPr/>
          </a:p>
          <a:p>
            <a:pPr indent="0" lvl="0" marL="457200" rtl="0" algn="l">
              <a:spcBef>
                <a:spcPts val="0"/>
              </a:spcBef>
              <a:spcAft>
                <a:spcPts val="0"/>
              </a:spcAft>
              <a:buNone/>
            </a:pPr>
            <a:r>
              <a:t/>
            </a:r>
            <a:endParaRPr/>
          </a:p>
        </p:txBody>
      </p:sp>
      <p:pic>
        <p:nvPicPr>
          <p:cNvPr id="171" name="Google Shape;171;p24"/>
          <p:cNvPicPr preferRelativeResize="0"/>
          <p:nvPr/>
        </p:nvPicPr>
        <p:blipFill rotWithShape="1">
          <a:blip r:embed="rId5">
            <a:alphaModFix/>
          </a:blip>
          <a:srcRect b="2723" l="0" r="0" t="0"/>
          <a:stretch/>
        </p:blipFill>
        <p:spPr>
          <a:xfrm>
            <a:off x="3115500" y="1089850"/>
            <a:ext cx="4946326" cy="128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idx="1" type="subTitle"/>
          </p:nvPr>
        </p:nvSpPr>
        <p:spPr>
          <a:xfrm>
            <a:off x="141425" y="554550"/>
            <a:ext cx="8520600" cy="792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Using National Tracking data, we want to assemble traits for potential advertising campaigns. </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800">
                <a:solidFill>
                  <a:schemeClr val="dk1"/>
                </a:solidFill>
              </a:rPr>
              <a:t>Questions for Participants</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How much have you seen, read or heard about eSports and competitive video game tournament?</a:t>
            </a:r>
            <a:endParaRPr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Have you ever participated in an eSports competition?</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Have you ever watched an eSports competition on a streaming service?</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Do you consider eSports a sport?</a:t>
            </a:r>
            <a:endParaRPr b="1"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77" name="Google Shape;177;p25"/>
          <p:cNvSpPr txBox="1"/>
          <p:nvPr>
            <p:ph type="ctrTitle"/>
          </p:nvPr>
        </p:nvSpPr>
        <p:spPr>
          <a:xfrm>
            <a:off x="141425" y="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is the makeup of an eSports viewers?:  </a:t>
            </a:r>
            <a:r>
              <a:rPr lang="en" sz="2400"/>
              <a:t>Gender/Age</a:t>
            </a:r>
            <a:endParaRPr sz="2400"/>
          </a:p>
        </p:txBody>
      </p:sp>
      <p:sp>
        <p:nvSpPr>
          <p:cNvPr id="178" name="Google Shape;178;p25"/>
          <p:cNvSpPr txBox="1"/>
          <p:nvPr/>
        </p:nvSpPr>
        <p:spPr>
          <a:xfrm>
            <a:off x="-38575" y="3291250"/>
            <a:ext cx="3673200" cy="24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Gender </a:t>
            </a:r>
            <a:r>
              <a:rPr b="1" lang="en" sz="1200"/>
              <a:t>Insights</a:t>
            </a:r>
            <a:endParaRPr b="1" sz="1200"/>
          </a:p>
          <a:p>
            <a:pPr indent="-298450" lvl="0" marL="457200" rtl="0" algn="l">
              <a:spcBef>
                <a:spcPts val="0"/>
              </a:spcBef>
              <a:spcAft>
                <a:spcPts val="0"/>
              </a:spcAft>
              <a:buSzPts val="1100"/>
              <a:buChar char="●"/>
            </a:pPr>
            <a:r>
              <a:rPr b="1" lang="en" sz="1100"/>
              <a:t>Growing trend in new female gamers</a:t>
            </a:r>
            <a:r>
              <a:rPr lang="en" sz="1100"/>
              <a:t>, with most revenue growth potential</a:t>
            </a:r>
            <a:endParaRPr sz="1100"/>
          </a:p>
          <a:p>
            <a:pPr indent="-298450" lvl="0" marL="457200" rtl="0" algn="l">
              <a:spcBef>
                <a:spcPts val="0"/>
              </a:spcBef>
              <a:spcAft>
                <a:spcPts val="0"/>
              </a:spcAft>
              <a:buSzPts val="1100"/>
              <a:buChar char="●"/>
            </a:pPr>
            <a:r>
              <a:rPr b="1" lang="en" sz="1100"/>
              <a:t>27% males had not heard or seen an eSports tournament</a:t>
            </a:r>
            <a:r>
              <a:rPr lang="en" sz="1100"/>
              <a:t>. Compared to Female participants with 48% </a:t>
            </a:r>
            <a:endParaRPr sz="1100"/>
          </a:p>
          <a:p>
            <a:pPr indent="-298450" lvl="0" marL="457200" rtl="0" algn="l">
              <a:spcBef>
                <a:spcPts val="0"/>
              </a:spcBef>
              <a:spcAft>
                <a:spcPts val="0"/>
              </a:spcAft>
              <a:buSzPts val="1100"/>
              <a:buChar char="●"/>
            </a:pPr>
            <a:r>
              <a:rPr lang="en" sz="1100"/>
              <a:t>Female gamers may be a segment worth investigating.</a:t>
            </a:r>
            <a:endParaRPr sz="1100"/>
          </a:p>
        </p:txBody>
      </p:sp>
      <p:pic>
        <p:nvPicPr>
          <p:cNvPr id="179" name="Google Shape;179;p25"/>
          <p:cNvPicPr preferRelativeResize="0"/>
          <p:nvPr/>
        </p:nvPicPr>
        <p:blipFill>
          <a:blip r:embed="rId3">
            <a:alphaModFix/>
          </a:blip>
          <a:stretch>
            <a:fillRect/>
          </a:stretch>
        </p:blipFill>
        <p:spPr>
          <a:xfrm>
            <a:off x="337225" y="1610890"/>
            <a:ext cx="3000000" cy="1581481"/>
          </a:xfrm>
          <a:prstGeom prst="rect">
            <a:avLst/>
          </a:prstGeom>
          <a:noFill/>
          <a:ln>
            <a:noFill/>
          </a:ln>
        </p:spPr>
      </p:pic>
      <p:sp>
        <p:nvSpPr>
          <p:cNvPr id="180" name="Google Shape;180;p25"/>
          <p:cNvSpPr txBox="1"/>
          <p:nvPr/>
        </p:nvSpPr>
        <p:spPr>
          <a:xfrm>
            <a:off x="4682375" y="3199850"/>
            <a:ext cx="3864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Age </a:t>
            </a:r>
            <a:r>
              <a:rPr b="1" lang="en" sz="1200">
                <a:solidFill>
                  <a:schemeClr val="dk1"/>
                </a:solidFill>
              </a:rPr>
              <a:t>Insights</a:t>
            </a:r>
            <a:endParaRPr b="1" sz="12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Most active participants are 18-44 year olds</a:t>
            </a:r>
            <a:r>
              <a:rPr lang="en" sz="1100">
                <a:solidFill>
                  <a:schemeClr val="dk1"/>
                </a:solidFill>
              </a:rPr>
              <a:t> combining 25%</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18-44 year olds also count for 77.5% who have watched eSports on streaming service. (18-29 yo are highest at 42%)</a:t>
            </a:r>
            <a:endParaRPr sz="1100">
              <a:solidFill>
                <a:schemeClr val="dk1"/>
              </a:solidFill>
            </a:endParaRPr>
          </a:p>
          <a:p>
            <a:pPr indent="-298450" lvl="0" marL="457200" rtl="0" algn="l">
              <a:spcBef>
                <a:spcPts val="0"/>
              </a:spcBef>
              <a:spcAft>
                <a:spcPts val="0"/>
              </a:spcAft>
              <a:buClr>
                <a:schemeClr val="dk1"/>
              </a:buClr>
              <a:buSzPts val="1100"/>
              <a:buChar char="●"/>
            </a:pPr>
            <a:r>
              <a:rPr b="1" lang="en" sz="1100"/>
              <a:t>79%</a:t>
            </a:r>
            <a:r>
              <a:rPr lang="en" sz="1100"/>
              <a:t> of the entire range group think that eSports is </a:t>
            </a:r>
            <a:r>
              <a:rPr b="1" lang="en" sz="1100"/>
              <a:t>probably/ definitely not or don’t know if it is a real sport</a:t>
            </a:r>
            <a:r>
              <a:rPr lang="en" sz="1100"/>
              <a:t> </a:t>
            </a:r>
            <a:endParaRPr sz="1100"/>
          </a:p>
        </p:txBody>
      </p:sp>
      <p:pic>
        <p:nvPicPr>
          <p:cNvPr id="181" name="Google Shape;181;p25"/>
          <p:cNvPicPr preferRelativeResize="0"/>
          <p:nvPr/>
        </p:nvPicPr>
        <p:blipFill>
          <a:blip r:embed="rId4">
            <a:alphaModFix/>
          </a:blip>
          <a:stretch>
            <a:fillRect/>
          </a:stretch>
        </p:blipFill>
        <p:spPr>
          <a:xfrm>
            <a:off x="4847249" y="1642537"/>
            <a:ext cx="2835125" cy="151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idx="1" type="subTitle"/>
          </p:nvPr>
        </p:nvSpPr>
        <p:spPr>
          <a:xfrm>
            <a:off x="141425" y="5545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Questions for Participants</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How much have you seen, read or heard about eSports and competitive video game tournament?</a:t>
            </a:r>
            <a:endParaRPr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Have you ever participated in an eSports competition?</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Have you ever watched an eSports competition on a streaming service?</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Do you consider eSports a sport?</a:t>
            </a:r>
            <a:endParaRPr b="1"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87" name="Google Shape;187;p26"/>
          <p:cNvSpPr txBox="1"/>
          <p:nvPr>
            <p:ph type="ctrTitle"/>
          </p:nvPr>
        </p:nvSpPr>
        <p:spPr>
          <a:xfrm>
            <a:off x="141425" y="348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is the makeup of an eSports viewers?:  </a:t>
            </a:r>
            <a:r>
              <a:rPr lang="en" sz="1800"/>
              <a:t>Income</a:t>
            </a:r>
            <a:r>
              <a:rPr lang="en" sz="1800"/>
              <a:t>/</a:t>
            </a:r>
            <a:r>
              <a:rPr lang="en" sz="1800"/>
              <a:t>Ethnicity</a:t>
            </a:r>
            <a:endParaRPr sz="1800"/>
          </a:p>
        </p:txBody>
      </p:sp>
      <p:sp>
        <p:nvSpPr>
          <p:cNvPr id="188" name="Google Shape;188;p26"/>
          <p:cNvSpPr txBox="1"/>
          <p:nvPr/>
        </p:nvSpPr>
        <p:spPr>
          <a:xfrm>
            <a:off x="-63775" y="3131150"/>
            <a:ext cx="3673200" cy="24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Income </a:t>
            </a:r>
            <a:r>
              <a:rPr b="1" lang="en" sz="1200"/>
              <a:t>Insights</a:t>
            </a:r>
            <a:endParaRPr b="1" sz="1200"/>
          </a:p>
          <a:p>
            <a:pPr indent="-298450" lvl="0" marL="457200" rtl="0" algn="l">
              <a:spcBef>
                <a:spcPts val="0"/>
              </a:spcBef>
              <a:spcAft>
                <a:spcPts val="0"/>
              </a:spcAft>
              <a:buSzPts val="1100"/>
              <a:buChar char="●"/>
            </a:pPr>
            <a:r>
              <a:rPr lang="en" sz="1100"/>
              <a:t>Similar trends for those who have </a:t>
            </a:r>
            <a:r>
              <a:rPr b="1" lang="en" sz="1100"/>
              <a:t>watched an eSports competition (Some or A lot)</a:t>
            </a:r>
            <a:endParaRPr b="1" sz="1100"/>
          </a:p>
          <a:p>
            <a:pPr indent="-285750" lvl="1" marL="914400" rtl="0" algn="l">
              <a:spcBef>
                <a:spcPts val="0"/>
              </a:spcBef>
              <a:spcAft>
                <a:spcPts val="0"/>
              </a:spcAft>
              <a:buSzPts val="900"/>
              <a:buChar char="○"/>
            </a:pPr>
            <a:r>
              <a:rPr lang="en" sz="900"/>
              <a:t>Under 50k @ </a:t>
            </a:r>
            <a:r>
              <a:rPr b="1" lang="en" sz="900"/>
              <a:t>27%</a:t>
            </a:r>
            <a:endParaRPr b="1" sz="900"/>
          </a:p>
          <a:p>
            <a:pPr indent="-285750" lvl="1" marL="914400" rtl="0" algn="l">
              <a:spcBef>
                <a:spcPts val="0"/>
              </a:spcBef>
              <a:spcAft>
                <a:spcPts val="0"/>
              </a:spcAft>
              <a:buSzPts val="900"/>
              <a:buChar char="○"/>
            </a:pPr>
            <a:r>
              <a:rPr lang="en" sz="900"/>
              <a:t>50k-100k @ </a:t>
            </a:r>
            <a:r>
              <a:rPr b="1" lang="en" sz="900"/>
              <a:t>24%</a:t>
            </a:r>
            <a:endParaRPr b="1" sz="900"/>
          </a:p>
          <a:p>
            <a:pPr indent="-285750" lvl="1" marL="914400" rtl="0" algn="l">
              <a:spcBef>
                <a:spcPts val="0"/>
              </a:spcBef>
              <a:spcAft>
                <a:spcPts val="0"/>
              </a:spcAft>
              <a:buSzPts val="900"/>
              <a:buChar char="○"/>
            </a:pPr>
            <a:r>
              <a:rPr lang="en" sz="900"/>
              <a:t>100k + @ </a:t>
            </a:r>
            <a:r>
              <a:rPr b="1" lang="en" sz="900"/>
              <a:t>24%</a:t>
            </a:r>
            <a:endParaRPr b="1" sz="900"/>
          </a:p>
          <a:p>
            <a:pPr indent="-298450" lvl="0" marL="457200" rtl="0" algn="l">
              <a:spcBef>
                <a:spcPts val="0"/>
              </a:spcBef>
              <a:spcAft>
                <a:spcPts val="0"/>
              </a:spcAft>
              <a:buSzPts val="1100"/>
              <a:buChar char="●"/>
            </a:pPr>
            <a:r>
              <a:rPr b="1" lang="en" sz="1100"/>
              <a:t>Larger deficit in those that said “No”</a:t>
            </a:r>
            <a:r>
              <a:rPr lang="en" sz="1100"/>
              <a:t> to having watched an eSports competition</a:t>
            </a:r>
            <a:endParaRPr sz="1100"/>
          </a:p>
          <a:p>
            <a:pPr indent="-285750" lvl="1" marL="914400" rtl="0" algn="l">
              <a:spcBef>
                <a:spcPts val="0"/>
              </a:spcBef>
              <a:spcAft>
                <a:spcPts val="0"/>
              </a:spcAft>
              <a:buSzPts val="900"/>
              <a:buChar char="○"/>
            </a:pPr>
            <a:r>
              <a:rPr b="1" lang="en" sz="900"/>
              <a:t>Under 50k @ 67%</a:t>
            </a:r>
            <a:endParaRPr b="1" sz="900"/>
          </a:p>
          <a:p>
            <a:pPr indent="-285750" lvl="1" marL="914400" rtl="0" algn="l">
              <a:spcBef>
                <a:spcPts val="0"/>
              </a:spcBef>
              <a:spcAft>
                <a:spcPts val="0"/>
              </a:spcAft>
              <a:buSzPts val="900"/>
              <a:buChar char="○"/>
            </a:pPr>
            <a:r>
              <a:rPr lang="en" sz="900"/>
              <a:t>50k-100k @ 74%</a:t>
            </a:r>
            <a:endParaRPr sz="900"/>
          </a:p>
          <a:p>
            <a:pPr indent="-285750" lvl="1" marL="914400" rtl="0" algn="l">
              <a:spcBef>
                <a:spcPts val="0"/>
              </a:spcBef>
              <a:spcAft>
                <a:spcPts val="0"/>
              </a:spcAft>
              <a:buSzPts val="900"/>
              <a:buChar char="○"/>
            </a:pPr>
            <a:r>
              <a:rPr lang="en" sz="900"/>
              <a:t>100k + @ 74%</a:t>
            </a:r>
            <a:endParaRPr sz="900"/>
          </a:p>
        </p:txBody>
      </p:sp>
      <p:sp>
        <p:nvSpPr>
          <p:cNvPr id="189" name="Google Shape;189;p26"/>
          <p:cNvSpPr txBox="1"/>
          <p:nvPr/>
        </p:nvSpPr>
        <p:spPr>
          <a:xfrm>
            <a:off x="4724400" y="31659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Ethnicity </a:t>
            </a:r>
            <a:r>
              <a:rPr b="1" lang="en" sz="1200">
                <a:solidFill>
                  <a:schemeClr val="dk1"/>
                </a:solidFill>
              </a:rPr>
              <a:t>Insights</a:t>
            </a:r>
            <a:endParaRPr b="1" sz="1200">
              <a:solidFill>
                <a:schemeClr val="dk1"/>
              </a:solidFill>
            </a:endParaRPr>
          </a:p>
          <a:p>
            <a:pPr indent="-292100" lvl="0" marL="457200" rtl="0" algn="l">
              <a:spcBef>
                <a:spcPts val="0"/>
              </a:spcBef>
              <a:spcAft>
                <a:spcPts val="0"/>
              </a:spcAft>
              <a:buClr>
                <a:schemeClr val="dk1"/>
              </a:buClr>
              <a:buSzPts val="1000"/>
              <a:buChar char="●"/>
            </a:pPr>
            <a:r>
              <a:rPr b="1" lang="en" sz="1000"/>
              <a:t>Sum</a:t>
            </a:r>
            <a:r>
              <a:rPr lang="en" sz="1000"/>
              <a:t> of those that  </a:t>
            </a:r>
            <a:r>
              <a:rPr lang="en" sz="1000">
                <a:solidFill>
                  <a:schemeClr val="dk1"/>
                </a:solidFill>
              </a:rPr>
              <a:t>are </a:t>
            </a:r>
            <a:r>
              <a:rPr b="1" lang="en" sz="1000">
                <a:solidFill>
                  <a:schemeClr val="dk1"/>
                </a:solidFill>
              </a:rPr>
              <a:t>unsure if eSports is a real sport.</a:t>
            </a:r>
            <a:r>
              <a:rPr lang="en" sz="1000">
                <a:solidFill>
                  <a:schemeClr val="dk1"/>
                </a:solidFill>
              </a:rPr>
              <a:t> (probably/ definitely not or don’t know):</a:t>
            </a:r>
            <a:endParaRPr sz="10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White 82%</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Hispanic 74%</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African American 68%</a:t>
            </a:r>
            <a:endParaRPr sz="900">
              <a:solidFill>
                <a:schemeClr val="dk1"/>
              </a:solidFill>
            </a:endParaRPr>
          </a:p>
          <a:p>
            <a:pPr indent="-292100" lvl="0" marL="457200" rtl="0" algn="l">
              <a:spcBef>
                <a:spcPts val="0"/>
              </a:spcBef>
              <a:spcAft>
                <a:spcPts val="0"/>
              </a:spcAft>
              <a:buClr>
                <a:schemeClr val="dk1"/>
              </a:buClr>
              <a:buSzPts val="1000"/>
              <a:buChar char="●"/>
            </a:pPr>
            <a:r>
              <a:rPr b="1" lang="en" sz="1000">
                <a:solidFill>
                  <a:schemeClr val="dk1"/>
                </a:solidFill>
              </a:rPr>
              <a:t>Potential Bias.</a:t>
            </a:r>
            <a:r>
              <a:rPr lang="en" sz="1000">
                <a:solidFill>
                  <a:schemeClr val="dk1"/>
                </a:solidFill>
              </a:rPr>
              <a:t> Of those </a:t>
            </a:r>
            <a:r>
              <a:rPr b="1" lang="en" sz="1000">
                <a:solidFill>
                  <a:schemeClr val="dk1"/>
                </a:solidFill>
              </a:rPr>
              <a:t>1,501 participants</a:t>
            </a:r>
            <a:r>
              <a:rPr lang="en" sz="1000">
                <a:solidFill>
                  <a:schemeClr val="dk1"/>
                </a:solidFill>
              </a:rPr>
              <a:t> surveyed by Ethnicity</a:t>
            </a:r>
            <a:endParaRPr sz="1000">
              <a:solidFill>
                <a:schemeClr val="dk1"/>
              </a:solidFill>
            </a:endParaRPr>
          </a:p>
          <a:p>
            <a:pPr indent="-285750" lvl="1" marL="914400" rtl="0" algn="l">
              <a:spcBef>
                <a:spcPts val="0"/>
              </a:spcBef>
              <a:spcAft>
                <a:spcPts val="0"/>
              </a:spcAft>
              <a:buClr>
                <a:schemeClr val="dk1"/>
              </a:buClr>
              <a:buSzPts val="900"/>
              <a:buChar char="○"/>
            </a:pPr>
            <a:r>
              <a:rPr b="1" lang="en" sz="900">
                <a:solidFill>
                  <a:schemeClr val="dk1"/>
                </a:solidFill>
              </a:rPr>
              <a:t>White 1,071</a:t>
            </a:r>
            <a:r>
              <a:rPr lang="en" sz="900">
                <a:solidFill>
                  <a:schemeClr val="dk1"/>
                </a:solidFill>
              </a:rPr>
              <a:t> (71%)</a:t>
            </a:r>
            <a:endParaRPr sz="900">
              <a:solidFill>
                <a:schemeClr val="dk1"/>
              </a:solidFill>
            </a:endParaRPr>
          </a:p>
          <a:p>
            <a:pPr indent="-285750" lvl="1" marL="914400" rtl="0" algn="l">
              <a:spcBef>
                <a:spcPts val="0"/>
              </a:spcBef>
              <a:spcAft>
                <a:spcPts val="0"/>
              </a:spcAft>
              <a:buClr>
                <a:schemeClr val="dk1"/>
              </a:buClr>
              <a:buSzPts val="900"/>
              <a:buChar char="○"/>
            </a:pPr>
            <a:r>
              <a:rPr b="1" lang="en" sz="900">
                <a:solidFill>
                  <a:schemeClr val="dk1"/>
                </a:solidFill>
              </a:rPr>
              <a:t>Hispanic 140 </a:t>
            </a:r>
            <a:r>
              <a:rPr lang="en" sz="900">
                <a:solidFill>
                  <a:schemeClr val="dk1"/>
                </a:solidFill>
              </a:rPr>
              <a:t>(9%)</a:t>
            </a:r>
            <a:endParaRPr sz="900">
              <a:solidFill>
                <a:schemeClr val="dk1"/>
              </a:solidFill>
            </a:endParaRPr>
          </a:p>
          <a:p>
            <a:pPr indent="-285750" lvl="1" marL="914400" rtl="0" algn="l">
              <a:spcBef>
                <a:spcPts val="0"/>
              </a:spcBef>
              <a:spcAft>
                <a:spcPts val="0"/>
              </a:spcAft>
              <a:buClr>
                <a:schemeClr val="dk1"/>
              </a:buClr>
              <a:buSzPts val="900"/>
              <a:buChar char="○"/>
            </a:pPr>
            <a:r>
              <a:rPr b="1" lang="en" sz="900">
                <a:solidFill>
                  <a:schemeClr val="dk1"/>
                </a:solidFill>
              </a:rPr>
              <a:t>African America</a:t>
            </a:r>
            <a:r>
              <a:rPr lang="en" sz="900">
                <a:solidFill>
                  <a:schemeClr val="dk1"/>
                </a:solidFill>
              </a:rPr>
              <a:t>n 187 (12%)</a:t>
            </a:r>
            <a:endParaRPr sz="9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Other 103 (7%)</a:t>
            </a:r>
            <a:endParaRPr sz="900">
              <a:solidFill>
                <a:schemeClr val="dk1"/>
              </a:solidFill>
            </a:endParaRPr>
          </a:p>
        </p:txBody>
      </p:sp>
      <p:pic>
        <p:nvPicPr>
          <p:cNvPr id="190" name="Google Shape;190;p26"/>
          <p:cNvPicPr preferRelativeResize="0"/>
          <p:nvPr/>
        </p:nvPicPr>
        <p:blipFill>
          <a:blip r:embed="rId3">
            <a:alphaModFix/>
          </a:blip>
          <a:stretch>
            <a:fillRect/>
          </a:stretch>
        </p:blipFill>
        <p:spPr>
          <a:xfrm>
            <a:off x="345750" y="1602951"/>
            <a:ext cx="3000000" cy="1568496"/>
          </a:xfrm>
          <a:prstGeom prst="rect">
            <a:avLst/>
          </a:prstGeom>
          <a:noFill/>
          <a:ln>
            <a:noFill/>
          </a:ln>
        </p:spPr>
      </p:pic>
      <p:pic>
        <p:nvPicPr>
          <p:cNvPr id="191" name="Google Shape;191;p26"/>
          <p:cNvPicPr preferRelativeResize="0"/>
          <p:nvPr/>
        </p:nvPicPr>
        <p:blipFill>
          <a:blip r:embed="rId4">
            <a:alphaModFix/>
          </a:blip>
          <a:stretch>
            <a:fillRect/>
          </a:stretch>
        </p:blipFill>
        <p:spPr>
          <a:xfrm>
            <a:off x="4559775" y="1347150"/>
            <a:ext cx="3000000" cy="181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7"/>
          <p:cNvSpPr txBox="1"/>
          <p:nvPr>
            <p:ph idx="1" type="subTitle"/>
          </p:nvPr>
        </p:nvSpPr>
        <p:spPr>
          <a:xfrm>
            <a:off x="-127150" y="645000"/>
            <a:ext cx="8520600" cy="79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What is the typical eSports viewer?</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Male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18-29 years old</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Under 50k</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Higher percentages of Hispanic and </a:t>
            </a:r>
            <a:endParaRPr sz="1400">
              <a:solidFill>
                <a:schemeClr val="dk1"/>
              </a:solidFill>
            </a:endParaRPr>
          </a:p>
          <a:p>
            <a:pPr indent="0" lvl="0" marL="0" rtl="0" algn="l">
              <a:spcBef>
                <a:spcPts val="0"/>
              </a:spcBef>
              <a:spcAft>
                <a:spcPts val="0"/>
              </a:spcAft>
              <a:buNone/>
            </a:pPr>
            <a:r>
              <a:rPr lang="en" sz="1400">
                <a:solidFill>
                  <a:schemeClr val="dk1"/>
                </a:solidFill>
              </a:rPr>
              <a:t>            African American participation (viewing and competing)</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With high opportunity for growth</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197" name="Google Shape;197;p27"/>
          <p:cNvSpPr txBox="1"/>
          <p:nvPr>
            <p:ph type="ctrTitle"/>
          </p:nvPr>
        </p:nvSpPr>
        <p:spPr>
          <a:xfrm>
            <a:off x="141425" y="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is the makeup of an eSports viewers?:</a:t>
            </a:r>
            <a:r>
              <a:rPr lang="en" sz="2400"/>
              <a:t> </a:t>
            </a:r>
            <a:endParaRPr sz="2400"/>
          </a:p>
        </p:txBody>
      </p:sp>
      <p:pic>
        <p:nvPicPr>
          <p:cNvPr id="198" name="Google Shape;198;p27"/>
          <p:cNvPicPr preferRelativeResize="0"/>
          <p:nvPr/>
        </p:nvPicPr>
        <p:blipFill>
          <a:blip r:embed="rId3">
            <a:alphaModFix/>
          </a:blip>
          <a:stretch>
            <a:fillRect/>
          </a:stretch>
        </p:blipFill>
        <p:spPr>
          <a:xfrm>
            <a:off x="379325" y="2219775"/>
            <a:ext cx="3108600" cy="2485575"/>
          </a:xfrm>
          <a:prstGeom prst="rect">
            <a:avLst/>
          </a:prstGeom>
          <a:noFill/>
          <a:ln>
            <a:noFill/>
          </a:ln>
        </p:spPr>
      </p:pic>
      <p:sp>
        <p:nvSpPr>
          <p:cNvPr id="199" name="Google Shape;199;p27"/>
          <p:cNvSpPr txBox="1"/>
          <p:nvPr/>
        </p:nvSpPr>
        <p:spPr>
          <a:xfrm>
            <a:off x="647225" y="4622850"/>
            <a:ext cx="2714700" cy="1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*Newzoo Free 2018 Global eSports Market Report</a:t>
            </a:r>
            <a:endParaRPr sz="800"/>
          </a:p>
        </p:txBody>
      </p:sp>
      <p:sp>
        <p:nvSpPr>
          <p:cNvPr id="200" name="Google Shape;200;p27"/>
          <p:cNvSpPr txBox="1"/>
          <p:nvPr/>
        </p:nvSpPr>
        <p:spPr>
          <a:xfrm>
            <a:off x="4093050" y="2253113"/>
            <a:ext cx="4602600" cy="241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Steady YOY audience growth</a:t>
            </a:r>
            <a:endParaRPr/>
          </a:p>
          <a:p>
            <a:pPr indent="-317500" lvl="1" marL="914400" rtl="0" algn="l">
              <a:spcBef>
                <a:spcPts val="0"/>
              </a:spcBef>
              <a:spcAft>
                <a:spcPts val="0"/>
              </a:spcAft>
              <a:buClr>
                <a:schemeClr val="dk1"/>
              </a:buClr>
              <a:buSzPts val="1400"/>
              <a:buChar char="○"/>
            </a:pPr>
            <a:r>
              <a:rPr lang="en"/>
              <a:t>13.8% Growth in 2018</a:t>
            </a:r>
            <a:endParaRPr/>
          </a:p>
          <a:p>
            <a:pPr indent="-292100" lvl="2" marL="1371600" rtl="0" algn="l">
              <a:spcBef>
                <a:spcPts val="0"/>
              </a:spcBef>
              <a:spcAft>
                <a:spcPts val="0"/>
              </a:spcAft>
              <a:buClr>
                <a:schemeClr val="dk1"/>
              </a:buClr>
              <a:buSzPts val="1000"/>
              <a:buChar char="■"/>
            </a:pPr>
            <a:r>
              <a:rPr lang="en" sz="1000"/>
              <a:t>23 Million new Occasional Viewers</a:t>
            </a:r>
            <a:endParaRPr sz="1000"/>
          </a:p>
          <a:p>
            <a:pPr indent="-292100" lvl="2" marL="1371600" rtl="0" algn="l">
              <a:spcBef>
                <a:spcPts val="0"/>
              </a:spcBef>
              <a:spcAft>
                <a:spcPts val="0"/>
              </a:spcAft>
              <a:buClr>
                <a:schemeClr val="dk1"/>
              </a:buClr>
              <a:buSzPts val="1000"/>
              <a:buChar char="■"/>
            </a:pPr>
            <a:r>
              <a:rPr lang="en" sz="1000"/>
              <a:t>22 Million new eSports Enthusiasts</a:t>
            </a:r>
            <a:endParaRPr sz="1000"/>
          </a:p>
          <a:p>
            <a:pPr indent="-317500" lvl="1" marL="914400" rtl="0" algn="l">
              <a:spcBef>
                <a:spcPts val="0"/>
              </a:spcBef>
              <a:spcAft>
                <a:spcPts val="0"/>
              </a:spcAft>
              <a:buClr>
                <a:schemeClr val="dk1"/>
              </a:buClr>
              <a:buSzPts val="1400"/>
              <a:buChar char="○"/>
            </a:pPr>
            <a:r>
              <a:rPr lang="en"/>
              <a:t>CAGR (Compound Annual Growth) of 14.4% from 2016-2021</a:t>
            </a:r>
            <a:endParaRPr/>
          </a:p>
          <a:p>
            <a:pPr indent="-317500" lvl="1" marL="914400" rtl="0" algn="l">
              <a:spcBef>
                <a:spcPts val="0"/>
              </a:spcBef>
              <a:spcAft>
                <a:spcPts val="0"/>
              </a:spcAft>
              <a:buClr>
                <a:schemeClr val="dk1"/>
              </a:buClr>
              <a:buSzPts val="1400"/>
              <a:buChar char="○"/>
            </a:pPr>
            <a:r>
              <a:rPr lang="en"/>
              <a:t>Occasional viewers projected to surpass half a billion viewers</a:t>
            </a:r>
            <a:endParaRPr/>
          </a:p>
          <a:p>
            <a:pPr indent="-317500" lvl="1" marL="914400" rtl="0" algn="l">
              <a:spcBef>
                <a:spcPts val="0"/>
              </a:spcBef>
              <a:spcAft>
                <a:spcPts val="0"/>
              </a:spcAft>
              <a:buClr>
                <a:schemeClr val="dk1"/>
              </a:buClr>
              <a:buSzPts val="1400"/>
              <a:buChar char="○"/>
            </a:pPr>
            <a:r>
              <a:rPr lang="en"/>
              <a:t>Current worldwide awareness 1.6 billion in 2018</a:t>
            </a:r>
            <a:endParaRPr/>
          </a:p>
          <a:p>
            <a:pPr indent="-292100" lvl="2" marL="1371600" rtl="0" algn="l">
              <a:spcBef>
                <a:spcPts val="0"/>
              </a:spcBef>
              <a:spcAft>
                <a:spcPts val="0"/>
              </a:spcAft>
              <a:buClr>
                <a:schemeClr val="dk1"/>
              </a:buClr>
              <a:buSzPts val="1000"/>
              <a:buChar char="■"/>
            </a:pPr>
            <a:r>
              <a:rPr b="1" lang="en" sz="1000"/>
              <a:t>Growing in emerging regions like Latin America, </a:t>
            </a:r>
            <a:r>
              <a:rPr b="1" lang="en" sz="1000"/>
              <a:t>Middle</a:t>
            </a:r>
            <a:r>
              <a:rPr b="1" lang="en" sz="1000"/>
              <a:t> East and Africa.</a:t>
            </a:r>
            <a:endParaRPr b="1"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ph idx="1" type="subTitle"/>
          </p:nvPr>
        </p:nvSpPr>
        <p:spPr>
          <a:xfrm>
            <a:off x="141425" y="672300"/>
            <a:ext cx="8520600" cy="79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Viewing behaviors </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Top 5 eSports games watched on Twitch 2017</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League of Legends, Counter-Strike, Dota 2, Hearthstone, and Overwatch</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Over 950 Million Hours watched</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p>
        </p:txBody>
      </p:sp>
      <p:sp>
        <p:nvSpPr>
          <p:cNvPr id="206" name="Google Shape;206;p28"/>
          <p:cNvSpPr txBox="1"/>
          <p:nvPr>
            <p:ph type="ctrTitle"/>
          </p:nvPr>
        </p:nvSpPr>
        <p:spPr>
          <a:xfrm>
            <a:off x="141425" y="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is the makeup of an eSports viewers?:</a:t>
            </a:r>
            <a:r>
              <a:rPr lang="en" sz="2400"/>
              <a:t> </a:t>
            </a:r>
            <a:endParaRPr sz="2400"/>
          </a:p>
        </p:txBody>
      </p:sp>
      <p:sp>
        <p:nvSpPr>
          <p:cNvPr id="207" name="Google Shape;207;p28"/>
          <p:cNvSpPr txBox="1"/>
          <p:nvPr/>
        </p:nvSpPr>
        <p:spPr>
          <a:xfrm>
            <a:off x="276775" y="4915825"/>
            <a:ext cx="2714700" cy="1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*Newzoo Free 2018 Global eSports Market Report</a:t>
            </a:r>
            <a:endParaRPr sz="800"/>
          </a:p>
        </p:txBody>
      </p:sp>
      <p:sp>
        <p:nvSpPr>
          <p:cNvPr id="208" name="Google Shape;208;p28"/>
          <p:cNvSpPr txBox="1"/>
          <p:nvPr/>
        </p:nvSpPr>
        <p:spPr>
          <a:xfrm>
            <a:off x="2843200" y="2320350"/>
            <a:ext cx="3396000" cy="241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eSports in 2018 generated $906 Million in revenue</a:t>
            </a:r>
            <a:endParaRPr/>
          </a:p>
          <a:p>
            <a:pPr indent="-317500" lvl="1" marL="914400" rtl="0" algn="l">
              <a:spcBef>
                <a:spcPts val="0"/>
              </a:spcBef>
              <a:spcAft>
                <a:spcPts val="0"/>
              </a:spcAft>
              <a:buClr>
                <a:schemeClr val="dk1"/>
              </a:buClr>
              <a:buSzPts val="1400"/>
              <a:buChar char="○"/>
            </a:pPr>
            <a:r>
              <a:rPr lang="en"/>
              <a:t>38.2% YOY Growth</a:t>
            </a:r>
            <a:endParaRPr/>
          </a:p>
          <a:p>
            <a:pPr indent="-317500" lvl="1" marL="914400" rtl="0" algn="l">
              <a:spcBef>
                <a:spcPts val="0"/>
              </a:spcBef>
              <a:spcAft>
                <a:spcPts val="0"/>
              </a:spcAft>
              <a:buClr>
                <a:schemeClr val="dk1"/>
              </a:buClr>
              <a:buSzPts val="1400"/>
              <a:buChar char="○"/>
            </a:pPr>
            <a:r>
              <a:rPr lang="en"/>
              <a:t>40% comes from sponsorship</a:t>
            </a:r>
            <a:endParaRPr/>
          </a:p>
          <a:p>
            <a:pPr indent="-317500" lvl="1" marL="914400" rtl="0" algn="l">
              <a:spcBef>
                <a:spcPts val="0"/>
              </a:spcBef>
              <a:spcAft>
                <a:spcPts val="0"/>
              </a:spcAft>
              <a:buClr>
                <a:schemeClr val="dk1"/>
              </a:buClr>
              <a:buSzPts val="1400"/>
              <a:buChar char="○"/>
            </a:pPr>
            <a:r>
              <a:rPr lang="en"/>
              <a:t>23.8% comes from advertising</a:t>
            </a:r>
            <a:endParaRPr/>
          </a:p>
        </p:txBody>
      </p:sp>
      <p:pic>
        <p:nvPicPr>
          <p:cNvPr id="209" name="Google Shape;209;p28"/>
          <p:cNvPicPr preferRelativeResize="0"/>
          <p:nvPr/>
        </p:nvPicPr>
        <p:blipFill>
          <a:blip r:embed="rId3">
            <a:alphaModFix/>
          </a:blip>
          <a:stretch>
            <a:fillRect/>
          </a:stretch>
        </p:blipFill>
        <p:spPr>
          <a:xfrm>
            <a:off x="276775" y="1674425"/>
            <a:ext cx="2438400" cy="3284600"/>
          </a:xfrm>
          <a:prstGeom prst="rect">
            <a:avLst/>
          </a:prstGeom>
          <a:noFill/>
          <a:ln>
            <a:noFill/>
          </a:ln>
        </p:spPr>
      </p:pic>
      <p:pic>
        <p:nvPicPr>
          <p:cNvPr id="210" name="Google Shape;210;p28"/>
          <p:cNvPicPr preferRelativeResize="0"/>
          <p:nvPr/>
        </p:nvPicPr>
        <p:blipFill>
          <a:blip r:embed="rId4">
            <a:alphaModFix/>
          </a:blip>
          <a:stretch>
            <a:fillRect/>
          </a:stretch>
        </p:blipFill>
        <p:spPr>
          <a:xfrm>
            <a:off x="6115100" y="1674422"/>
            <a:ext cx="2766525" cy="2644175"/>
          </a:xfrm>
          <a:prstGeom prst="rect">
            <a:avLst/>
          </a:prstGeom>
          <a:noFill/>
          <a:ln>
            <a:noFill/>
          </a:ln>
        </p:spPr>
      </p:pic>
      <p:sp>
        <p:nvSpPr>
          <p:cNvPr id="211" name="Google Shape;211;p28"/>
          <p:cNvSpPr txBox="1"/>
          <p:nvPr/>
        </p:nvSpPr>
        <p:spPr>
          <a:xfrm>
            <a:off x="6239200" y="4192600"/>
            <a:ext cx="2714700" cy="1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*Newzoo Free 2018 Global eSports Market Report</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t>Where should advertisers spend marketing dollars?: </a:t>
            </a:r>
            <a:r>
              <a:rPr lang="en" sz="2200"/>
              <a:t>Country</a:t>
            </a:r>
            <a:r>
              <a:rPr b="1" lang="en" sz="2200"/>
              <a:t> </a:t>
            </a:r>
            <a:endParaRPr sz="2200"/>
          </a:p>
        </p:txBody>
      </p:sp>
      <p:sp>
        <p:nvSpPr>
          <p:cNvPr id="217" name="Google Shape;217;p29"/>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Currently, North America has the largest market revenue share for eSports.</a:t>
            </a:r>
            <a:endParaRPr sz="1200"/>
          </a:p>
          <a:p>
            <a:pPr indent="-304800" lvl="1" marL="914400" rtl="0" algn="l">
              <a:spcBef>
                <a:spcPts val="0"/>
              </a:spcBef>
              <a:spcAft>
                <a:spcPts val="0"/>
              </a:spcAft>
              <a:buSzPts val="1200"/>
              <a:buChar char="○"/>
            </a:pPr>
            <a:r>
              <a:rPr lang="en" sz="1200"/>
              <a:t>This revenue share includes sponsorships, media rights, advertising, merchandise &amp; tickets, and game </a:t>
            </a:r>
            <a:r>
              <a:rPr lang="en" sz="1200"/>
              <a:t>publisher</a:t>
            </a:r>
            <a:r>
              <a:rPr lang="en" sz="1200"/>
              <a:t> fees</a:t>
            </a:r>
            <a:endParaRPr sz="1200"/>
          </a:p>
          <a:p>
            <a:pPr indent="0" lvl="0" marL="0" rtl="0" algn="l">
              <a:spcBef>
                <a:spcPts val="1600"/>
              </a:spcBef>
              <a:spcAft>
                <a:spcPts val="1600"/>
              </a:spcAft>
              <a:buNone/>
            </a:pPr>
            <a:r>
              <a:t/>
            </a:r>
            <a:endParaRPr sz="1200"/>
          </a:p>
        </p:txBody>
      </p:sp>
      <p:pic>
        <p:nvPicPr>
          <p:cNvPr id="218" name="Google Shape;218;p29"/>
          <p:cNvPicPr preferRelativeResize="0"/>
          <p:nvPr/>
        </p:nvPicPr>
        <p:blipFill>
          <a:blip r:embed="rId3">
            <a:alphaModFix/>
          </a:blip>
          <a:stretch>
            <a:fillRect/>
          </a:stretch>
        </p:blipFill>
        <p:spPr>
          <a:xfrm>
            <a:off x="607275" y="1768945"/>
            <a:ext cx="3612550" cy="2167530"/>
          </a:xfrm>
          <a:prstGeom prst="rect">
            <a:avLst/>
          </a:prstGeom>
          <a:noFill/>
          <a:ln>
            <a:noFill/>
          </a:ln>
        </p:spPr>
      </p:pic>
      <p:pic>
        <p:nvPicPr>
          <p:cNvPr id="219" name="Google Shape;219;p29"/>
          <p:cNvPicPr preferRelativeResize="0"/>
          <p:nvPr/>
        </p:nvPicPr>
        <p:blipFill>
          <a:blip r:embed="rId4">
            <a:alphaModFix/>
          </a:blip>
          <a:stretch>
            <a:fillRect/>
          </a:stretch>
        </p:blipFill>
        <p:spPr>
          <a:xfrm>
            <a:off x="4868625" y="1715975"/>
            <a:ext cx="3290842" cy="2167525"/>
          </a:xfrm>
          <a:prstGeom prst="rect">
            <a:avLst/>
          </a:prstGeom>
          <a:noFill/>
          <a:ln>
            <a:noFill/>
          </a:ln>
        </p:spPr>
      </p:pic>
      <p:sp>
        <p:nvSpPr>
          <p:cNvPr id="220" name="Google Shape;220;p29"/>
          <p:cNvSpPr txBox="1"/>
          <p:nvPr/>
        </p:nvSpPr>
        <p:spPr>
          <a:xfrm>
            <a:off x="5479250" y="3936475"/>
            <a:ext cx="303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a:t>
            </a:r>
            <a:r>
              <a:rPr lang="en" sz="1200">
                <a:solidFill>
                  <a:schemeClr val="dk1"/>
                </a:solidFill>
              </a:rPr>
              <a:t>statista global revenue of eSports market 2019,by segment</a:t>
            </a:r>
            <a:endParaRPr sz="1200"/>
          </a:p>
        </p:txBody>
      </p:sp>
      <p:sp>
        <p:nvSpPr>
          <p:cNvPr id="221" name="Google Shape;22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t>Where should advertisers spend marketing dollars?: </a:t>
            </a:r>
            <a:r>
              <a:rPr lang="en" sz="2200"/>
              <a:t>Country</a:t>
            </a:r>
            <a:r>
              <a:rPr b="1" lang="en" sz="2200"/>
              <a:t> </a:t>
            </a:r>
            <a:endParaRPr sz="2200"/>
          </a:p>
        </p:txBody>
      </p:sp>
      <p:sp>
        <p:nvSpPr>
          <p:cNvPr id="227" name="Google Shape;227;p30"/>
          <p:cNvSpPr txBox="1"/>
          <p:nvPr>
            <p:ph idx="1" type="body"/>
          </p:nvPr>
        </p:nvSpPr>
        <p:spPr>
          <a:xfrm>
            <a:off x="311700" y="771475"/>
            <a:ext cx="4093200" cy="799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The United States, Korea, Chrina, and France ranked in the top 5 in both total amount of prize money and total number of players</a:t>
            </a:r>
            <a:endParaRPr sz="1200"/>
          </a:p>
        </p:txBody>
      </p:sp>
      <p:pic>
        <p:nvPicPr>
          <p:cNvPr id="228" name="Google Shape;228;p30"/>
          <p:cNvPicPr preferRelativeResize="0"/>
          <p:nvPr/>
        </p:nvPicPr>
        <p:blipFill>
          <a:blip r:embed="rId3">
            <a:alphaModFix/>
          </a:blip>
          <a:stretch>
            <a:fillRect/>
          </a:stretch>
        </p:blipFill>
        <p:spPr>
          <a:xfrm>
            <a:off x="378125" y="2961775"/>
            <a:ext cx="3919325" cy="1226100"/>
          </a:xfrm>
          <a:prstGeom prst="rect">
            <a:avLst/>
          </a:prstGeom>
          <a:noFill/>
          <a:ln>
            <a:noFill/>
          </a:ln>
        </p:spPr>
      </p:pic>
      <p:pic>
        <p:nvPicPr>
          <p:cNvPr id="229" name="Google Shape;229;p30"/>
          <p:cNvPicPr preferRelativeResize="0"/>
          <p:nvPr/>
        </p:nvPicPr>
        <p:blipFill>
          <a:blip r:embed="rId4">
            <a:alphaModFix/>
          </a:blip>
          <a:stretch>
            <a:fillRect/>
          </a:stretch>
        </p:blipFill>
        <p:spPr>
          <a:xfrm>
            <a:off x="378125" y="1716375"/>
            <a:ext cx="3919325" cy="1155150"/>
          </a:xfrm>
          <a:prstGeom prst="rect">
            <a:avLst/>
          </a:prstGeom>
          <a:noFill/>
          <a:ln>
            <a:noFill/>
          </a:ln>
        </p:spPr>
      </p:pic>
      <p:sp>
        <p:nvSpPr>
          <p:cNvPr id="230" name="Google Shape;230;p30"/>
          <p:cNvSpPr txBox="1"/>
          <p:nvPr/>
        </p:nvSpPr>
        <p:spPr>
          <a:xfrm>
            <a:off x="4606325" y="3494250"/>
            <a:ext cx="4093200" cy="966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Although the United States ranks 1 in the number of players, there is a large concentration of players in the European countries</a:t>
            </a:r>
            <a:endParaRPr sz="1200"/>
          </a:p>
        </p:txBody>
      </p:sp>
      <p:pic>
        <p:nvPicPr>
          <p:cNvPr id="231" name="Google Shape;231;p30"/>
          <p:cNvPicPr preferRelativeResize="0"/>
          <p:nvPr/>
        </p:nvPicPr>
        <p:blipFill>
          <a:blip r:embed="rId5">
            <a:alphaModFix/>
          </a:blip>
          <a:stretch>
            <a:fillRect/>
          </a:stretch>
        </p:blipFill>
        <p:spPr>
          <a:xfrm>
            <a:off x="4557300" y="789125"/>
            <a:ext cx="4296665" cy="2552724"/>
          </a:xfrm>
          <a:prstGeom prst="rect">
            <a:avLst/>
          </a:prstGeom>
          <a:noFill/>
          <a:ln>
            <a:noFill/>
          </a:ln>
        </p:spPr>
      </p:pic>
      <p:sp>
        <p:nvSpPr>
          <p:cNvPr id="232" name="Google Shape;23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140225"/>
            <a:ext cx="8979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t>Where should advertisers spend marketing dollars?: </a:t>
            </a:r>
            <a:r>
              <a:rPr lang="en" sz="2000"/>
              <a:t>Platforms/Games </a:t>
            </a:r>
            <a:endParaRPr sz="2000"/>
          </a:p>
        </p:txBody>
      </p:sp>
      <p:sp>
        <p:nvSpPr>
          <p:cNvPr id="238" name="Google Shape;238;p31"/>
          <p:cNvSpPr txBox="1"/>
          <p:nvPr>
            <p:ph idx="1" type="body"/>
          </p:nvPr>
        </p:nvSpPr>
        <p:spPr>
          <a:xfrm>
            <a:off x="311700" y="771475"/>
            <a:ext cx="8520600" cy="754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According to SuperData Research, League of Legends was the most </a:t>
            </a:r>
            <a:r>
              <a:rPr lang="en" sz="1200"/>
              <a:t>played</a:t>
            </a:r>
            <a:r>
              <a:rPr lang="en" sz="1200"/>
              <a:t> eSports game of 2017. </a:t>
            </a:r>
            <a:endParaRPr sz="1200"/>
          </a:p>
          <a:p>
            <a:pPr indent="-304800" lvl="0" marL="457200" rtl="0" algn="l">
              <a:spcBef>
                <a:spcPts val="0"/>
              </a:spcBef>
              <a:spcAft>
                <a:spcPts val="0"/>
              </a:spcAft>
              <a:buSzPts val="1200"/>
              <a:buChar char="●"/>
            </a:pPr>
            <a:r>
              <a:rPr lang="en" sz="1200"/>
              <a:t>In 2019, League of Legends ranked 4th highest game played at tournaments sorted by prize money</a:t>
            </a:r>
            <a:endParaRPr sz="1200"/>
          </a:p>
          <a:p>
            <a:pPr indent="-304800" lvl="0" marL="457200" rtl="0" algn="l">
              <a:spcBef>
                <a:spcPts val="0"/>
              </a:spcBef>
              <a:spcAft>
                <a:spcPts val="0"/>
              </a:spcAft>
              <a:buSzPts val="1200"/>
              <a:buChar char="●"/>
            </a:pPr>
            <a:r>
              <a:rPr lang="en" sz="1200"/>
              <a:t>Starcraft II ranked 5th in overall prize money but 1st in total tournaments</a:t>
            </a:r>
            <a:endParaRPr sz="1200"/>
          </a:p>
        </p:txBody>
      </p:sp>
      <p:pic>
        <p:nvPicPr>
          <p:cNvPr id="239" name="Google Shape;239;p31"/>
          <p:cNvPicPr preferRelativeResize="0"/>
          <p:nvPr/>
        </p:nvPicPr>
        <p:blipFill>
          <a:blip r:embed="rId3">
            <a:alphaModFix/>
          </a:blip>
          <a:stretch>
            <a:fillRect/>
          </a:stretch>
        </p:blipFill>
        <p:spPr>
          <a:xfrm>
            <a:off x="152400" y="1845900"/>
            <a:ext cx="4292774" cy="2575675"/>
          </a:xfrm>
          <a:prstGeom prst="rect">
            <a:avLst/>
          </a:prstGeom>
          <a:noFill/>
          <a:ln>
            <a:noFill/>
          </a:ln>
        </p:spPr>
      </p:pic>
      <p:pic>
        <p:nvPicPr>
          <p:cNvPr id="240" name="Google Shape;240;p31"/>
          <p:cNvPicPr preferRelativeResize="0"/>
          <p:nvPr/>
        </p:nvPicPr>
        <p:blipFill>
          <a:blip r:embed="rId4">
            <a:alphaModFix/>
          </a:blip>
          <a:stretch>
            <a:fillRect/>
          </a:stretch>
        </p:blipFill>
        <p:spPr>
          <a:xfrm>
            <a:off x="4890250" y="1928875"/>
            <a:ext cx="4069650" cy="2267375"/>
          </a:xfrm>
          <a:prstGeom prst="rect">
            <a:avLst/>
          </a:prstGeom>
          <a:noFill/>
          <a:ln>
            <a:noFill/>
          </a:ln>
        </p:spPr>
      </p:pic>
      <p:sp>
        <p:nvSpPr>
          <p:cNvPr id="241" name="Google Shape;24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idx="1" type="subTitle"/>
          </p:nvPr>
        </p:nvSpPr>
        <p:spPr>
          <a:xfrm>
            <a:off x="266875" y="316050"/>
            <a:ext cx="87810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Executive Summary</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400">
                <a:solidFill>
                  <a:schemeClr val="dk1"/>
                </a:solidFill>
                <a:latin typeface="Calibri"/>
                <a:ea typeface="Calibri"/>
                <a:cs typeface="Calibri"/>
                <a:sym typeface="Calibri"/>
              </a:rPr>
              <a:t>Research Objective</a:t>
            </a:r>
            <a:endParaRPr b="1" sz="1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Research Plan and Methodology</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Data Findings</a:t>
            </a:r>
            <a:endParaRPr b="1" sz="14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b="1" lang="en" sz="1400">
                <a:solidFill>
                  <a:schemeClr val="dk1"/>
                </a:solidFill>
                <a:latin typeface="Calibri"/>
                <a:ea typeface="Calibri"/>
                <a:cs typeface="Calibri"/>
                <a:sym typeface="Calibri"/>
              </a:rPr>
              <a:t>What makes a successful gamer?</a:t>
            </a:r>
            <a:endParaRPr b="1" sz="14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b="1" lang="en" sz="1400">
                <a:solidFill>
                  <a:schemeClr val="dk1"/>
                </a:solidFill>
                <a:latin typeface="Calibri"/>
                <a:ea typeface="Calibri"/>
                <a:cs typeface="Calibri"/>
                <a:sym typeface="Calibri"/>
              </a:rPr>
              <a:t>What are the psychographic/demographic makeup of eSports viewers? What is the public’s perception of eSports in general?</a:t>
            </a:r>
            <a:endParaRPr b="1" sz="14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b="1" lang="en" sz="1400">
                <a:solidFill>
                  <a:schemeClr val="dk1"/>
                </a:solidFill>
                <a:latin typeface="Calibri"/>
                <a:ea typeface="Calibri"/>
                <a:cs typeface="Calibri"/>
                <a:sym typeface="Calibri"/>
              </a:rPr>
              <a:t>Where should advertisers spend marketing dollars?</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Conclusion</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Recommendations</a:t>
            </a:r>
            <a:endParaRPr b="1" sz="1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rgbClr val="595959"/>
              </a:solidFill>
            </a:endParaRPr>
          </a:p>
          <a:p>
            <a:pPr indent="0" lvl="0" marL="0" rtl="0" algn="l">
              <a:spcBef>
                <a:spcPts val="0"/>
              </a:spcBef>
              <a:spcAft>
                <a:spcPts val="0"/>
              </a:spcAft>
              <a:buNone/>
            </a:pPr>
            <a:r>
              <a:t/>
            </a:r>
            <a:endParaRPr sz="1400">
              <a:solidFill>
                <a:srgbClr val="595959"/>
              </a:solidFill>
            </a:endParaRPr>
          </a:p>
          <a:p>
            <a:pPr indent="0" lvl="0" marL="0" rtl="0" algn="ctr">
              <a:spcBef>
                <a:spcPts val="0"/>
              </a:spcBef>
              <a:spcAft>
                <a:spcPts val="0"/>
              </a:spcAft>
              <a:buNone/>
            </a:pPr>
            <a:r>
              <a:t/>
            </a:r>
            <a:endParaRPr/>
          </a:p>
        </p:txBody>
      </p:sp>
      <p:sp>
        <p:nvSpPr>
          <p:cNvPr id="60" name="Google Shape;60;p14"/>
          <p:cNvSpPr txBox="1"/>
          <p:nvPr>
            <p:ph type="ctrTitle"/>
          </p:nvPr>
        </p:nvSpPr>
        <p:spPr>
          <a:xfrm>
            <a:off x="311700" y="-1765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Project Report Table of Contents</a:t>
            </a:r>
            <a:endParaRPr b="1"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59300" y="140225"/>
            <a:ext cx="9008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t>Where should advertisers spend marketing dollars?: </a:t>
            </a:r>
            <a:r>
              <a:rPr lang="en" sz="2200"/>
              <a:t>Tournaments</a:t>
            </a:r>
            <a:endParaRPr sz="2200"/>
          </a:p>
        </p:txBody>
      </p:sp>
      <p:sp>
        <p:nvSpPr>
          <p:cNvPr id="247" name="Google Shape;247;p32"/>
          <p:cNvSpPr txBox="1"/>
          <p:nvPr>
            <p:ph idx="1" type="body"/>
          </p:nvPr>
        </p:nvSpPr>
        <p:spPr>
          <a:xfrm>
            <a:off x="311700" y="636725"/>
            <a:ext cx="8520600" cy="996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70% of the all-time most viewed tournaments were either </a:t>
            </a:r>
            <a:r>
              <a:rPr lang="en" sz="1200"/>
              <a:t>exclusively or partly</a:t>
            </a:r>
            <a:r>
              <a:rPr lang="en" sz="1200"/>
              <a:t> League of Legends </a:t>
            </a:r>
            <a:r>
              <a:rPr lang="en" sz="1200"/>
              <a:t>tournaments</a:t>
            </a:r>
            <a:endParaRPr sz="1200"/>
          </a:p>
          <a:p>
            <a:pPr indent="-304800" lvl="0" marL="457200" rtl="0" algn="l">
              <a:spcBef>
                <a:spcPts val="0"/>
              </a:spcBef>
              <a:spcAft>
                <a:spcPts val="0"/>
              </a:spcAft>
              <a:buSzPts val="1200"/>
              <a:buChar char="●"/>
            </a:pPr>
            <a:r>
              <a:rPr lang="en" sz="1200"/>
              <a:t>Over the past 3 years, League of Legends tournament popularity has decreased slightly (ranked 9th and 10th in top tournaments.</a:t>
            </a:r>
            <a:endParaRPr sz="1200"/>
          </a:p>
          <a:p>
            <a:pPr indent="-304800" lvl="0" marL="457200" rtl="0" algn="l">
              <a:spcBef>
                <a:spcPts val="0"/>
              </a:spcBef>
              <a:spcAft>
                <a:spcPts val="0"/>
              </a:spcAft>
              <a:buSzPts val="1200"/>
              <a:buChar char="●"/>
            </a:pPr>
            <a:r>
              <a:rPr lang="en" sz="1200"/>
              <a:t>While League of Legends tournaments have decrease, Dota 2 and Fortnite tournaments have increasingly popular </a:t>
            </a:r>
            <a:endParaRPr sz="1200"/>
          </a:p>
        </p:txBody>
      </p:sp>
      <p:pic>
        <p:nvPicPr>
          <p:cNvPr id="248" name="Google Shape;248;p32"/>
          <p:cNvPicPr preferRelativeResize="0"/>
          <p:nvPr/>
        </p:nvPicPr>
        <p:blipFill>
          <a:blip r:embed="rId3">
            <a:alphaModFix/>
          </a:blip>
          <a:stretch>
            <a:fillRect/>
          </a:stretch>
        </p:blipFill>
        <p:spPr>
          <a:xfrm>
            <a:off x="617750" y="1864400"/>
            <a:ext cx="3867700" cy="2320625"/>
          </a:xfrm>
          <a:prstGeom prst="rect">
            <a:avLst/>
          </a:prstGeom>
          <a:noFill/>
          <a:ln>
            <a:noFill/>
          </a:ln>
        </p:spPr>
      </p:pic>
      <p:pic>
        <p:nvPicPr>
          <p:cNvPr id="249" name="Google Shape;249;p32"/>
          <p:cNvPicPr preferRelativeResize="0"/>
          <p:nvPr/>
        </p:nvPicPr>
        <p:blipFill>
          <a:blip r:embed="rId4">
            <a:alphaModFix/>
          </a:blip>
          <a:stretch>
            <a:fillRect/>
          </a:stretch>
        </p:blipFill>
        <p:spPr>
          <a:xfrm>
            <a:off x="4821225" y="2168562"/>
            <a:ext cx="4130725" cy="1344475"/>
          </a:xfrm>
          <a:prstGeom prst="rect">
            <a:avLst/>
          </a:prstGeom>
          <a:noFill/>
          <a:ln>
            <a:noFill/>
          </a:ln>
        </p:spPr>
      </p:pic>
      <p:sp>
        <p:nvSpPr>
          <p:cNvPr id="250" name="Google Shape;25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278400" y="116575"/>
            <a:ext cx="9027300" cy="60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t>Where should advertisers spend marketing dollars?: </a:t>
            </a:r>
            <a:r>
              <a:rPr lang="en" sz="2000"/>
              <a:t>Regression Results</a:t>
            </a:r>
            <a:endParaRPr sz="2000"/>
          </a:p>
        </p:txBody>
      </p:sp>
      <p:sp>
        <p:nvSpPr>
          <p:cNvPr id="256" name="Google Shape;25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3"/>
          <p:cNvSpPr txBox="1"/>
          <p:nvPr/>
        </p:nvSpPr>
        <p:spPr>
          <a:xfrm>
            <a:off x="152700" y="784825"/>
            <a:ext cx="7489800" cy="105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Tourney Rank Regression</a:t>
            </a:r>
            <a:endParaRPr sz="1000">
              <a:solidFill>
                <a:schemeClr val="dk1"/>
              </a:solidFill>
            </a:endParaRPr>
          </a:p>
          <a:p>
            <a:pPr indent="0" lvl="0" marL="0" rtl="0" algn="l">
              <a:lnSpc>
                <a:spcPct val="115000"/>
              </a:lnSpc>
              <a:spcBef>
                <a:spcPts val="1200"/>
              </a:spcBef>
              <a:spcAft>
                <a:spcPts val="1200"/>
              </a:spcAft>
              <a:buNone/>
            </a:pPr>
            <a:r>
              <a:rPr lang="en" sz="1000">
                <a:solidFill>
                  <a:schemeClr val="dk1"/>
                </a:solidFill>
              </a:rPr>
              <a:t>·</a:t>
            </a:r>
            <a:r>
              <a:rPr lang="en" sz="1000">
                <a:solidFill>
                  <a:schemeClr val="dk1"/>
                </a:solidFill>
                <a:latin typeface="Times New Roman"/>
                <a:ea typeface="Times New Roman"/>
                <a:cs typeface="Times New Roman"/>
                <a:sym typeface="Times New Roman"/>
              </a:rPr>
              <a:t>         </a:t>
            </a:r>
            <a:r>
              <a:rPr lang="en" sz="1000">
                <a:solidFill>
                  <a:schemeClr val="dk1"/>
                </a:solidFill>
              </a:rPr>
              <a:t>After running regression on tournament rankings, the adjusted r square is low and the p-value for number of teams is high. This tells us that a tournament ranking by prize money isn’t related to the number of teams or players</a:t>
            </a:r>
            <a:endParaRPr sz="1000">
              <a:solidFill>
                <a:schemeClr val="dk1"/>
              </a:solidFill>
            </a:endParaRPr>
          </a:p>
        </p:txBody>
      </p:sp>
      <p:pic>
        <p:nvPicPr>
          <p:cNvPr id="258" name="Google Shape;258;p33"/>
          <p:cNvPicPr preferRelativeResize="0"/>
          <p:nvPr/>
        </p:nvPicPr>
        <p:blipFill>
          <a:blip r:embed="rId3">
            <a:alphaModFix/>
          </a:blip>
          <a:stretch>
            <a:fillRect/>
          </a:stretch>
        </p:blipFill>
        <p:spPr>
          <a:xfrm>
            <a:off x="4805325" y="1836925"/>
            <a:ext cx="3667125" cy="781050"/>
          </a:xfrm>
          <a:prstGeom prst="rect">
            <a:avLst/>
          </a:prstGeom>
          <a:noFill/>
          <a:ln>
            <a:noFill/>
          </a:ln>
        </p:spPr>
      </p:pic>
      <p:pic>
        <p:nvPicPr>
          <p:cNvPr id="259" name="Google Shape;259;p33"/>
          <p:cNvPicPr preferRelativeResize="0"/>
          <p:nvPr/>
        </p:nvPicPr>
        <p:blipFill>
          <a:blip r:embed="rId4">
            <a:alphaModFix/>
          </a:blip>
          <a:stretch>
            <a:fillRect/>
          </a:stretch>
        </p:blipFill>
        <p:spPr>
          <a:xfrm>
            <a:off x="853475" y="1836925"/>
            <a:ext cx="1423275" cy="888600"/>
          </a:xfrm>
          <a:prstGeom prst="rect">
            <a:avLst/>
          </a:prstGeom>
          <a:noFill/>
          <a:ln>
            <a:noFill/>
          </a:ln>
        </p:spPr>
      </p:pic>
      <p:sp>
        <p:nvSpPr>
          <p:cNvPr id="260" name="Google Shape;260;p33"/>
          <p:cNvSpPr txBox="1"/>
          <p:nvPr/>
        </p:nvSpPr>
        <p:spPr>
          <a:xfrm>
            <a:off x="374850" y="2818625"/>
            <a:ext cx="7885200" cy="9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Game Rank Regression</a:t>
            </a:r>
            <a:endParaRPr sz="1000">
              <a:solidFill>
                <a:schemeClr val="dk1"/>
              </a:solidFill>
            </a:endParaRPr>
          </a:p>
          <a:p>
            <a:pPr indent="0" lvl="0" marL="0" rtl="0" algn="l">
              <a:lnSpc>
                <a:spcPct val="115000"/>
              </a:lnSpc>
              <a:spcBef>
                <a:spcPts val="1200"/>
              </a:spcBef>
              <a:spcAft>
                <a:spcPts val="1200"/>
              </a:spcAft>
              <a:buNone/>
            </a:pPr>
            <a:r>
              <a:rPr lang="en" sz="1000">
                <a:solidFill>
                  <a:schemeClr val="dk1"/>
                </a:solidFill>
              </a:rPr>
              <a:t>·</a:t>
            </a:r>
            <a:r>
              <a:rPr lang="en" sz="1000">
                <a:solidFill>
                  <a:schemeClr val="dk1"/>
                </a:solidFill>
                <a:latin typeface="Times New Roman"/>
                <a:ea typeface="Times New Roman"/>
                <a:cs typeface="Times New Roman"/>
                <a:sym typeface="Times New Roman"/>
              </a:rPr>
              <a:t>         </a:t>
            </a:r>
            <a:r>
              <a:rPr lang="en" sz="1000">
                <a:solidFill>
                  <a:schemeClr val="dk1"/>
                </a:solidFill>
              </a:rPr>
              <a:t>Similar to tournament rankings, the game ranking based on prize money also had a low adjusted r square, although it was slightly higher than the tournament rank results.</a:t>
            </a:r>
            <a:endParaRPr sz="1000">
              <a:solidFill>
                <a:schemeClr val="dk1"/>
              </a:solidFill>
            </a:endParaRPr>
          </a:p>
        </p:txBody>
      </p:sp>
      <p:pic>
        <p:nvPicPr>
          <p:cNvPr id="261" name="Google Shape;261;p33"/>
          <p:cNvPicPr preferRelativeResize="0"/>
          <p:nvPr/>
        </p:nvPicPr>
        <p:blipFill>
          <a:blip r:embed="rId5">
            <a:alphaModFix/>
          </a:blip>
          <a:stretch>
            <a:fillRect/>
          </a:stretch>
        </p:blipFill>
        <p:spPr>
          <a:xfrm>
            <a:off x="870797" y="3714750"/>
            <a:ext cx="1388625" cy="925750"/>
          </a:xfrm>
          <a:prstGeom prst="rect">
            <a:avLst/>
          </a:prstGeom>
          <a:noFill/>
          <a:ln>
            <a:noFill/>
          </a:ln>
        </p:spPr>
      </p:pic>
      <p:pic>
        <p:nvPicPr>
          <p:cNvPr id="262" name="Google Shape;262;p33"/>
          <p:cNvPicPr preferRelativeResize="0"/>
          <p:nvPr/>
        </p:nvPicPr>
        <p:blipFill>
          <a:blip r:embed="rId6">
            <a:alphaModFix/>
          </a:blip>
          <a:stretch>
            <a:fillRect/>
          </a:stretch>
        </p:blipFill>
        <p:spPr>
          <a:xfrm>
            <a:off x="4955657" y="3714750"/>
            <a:ext cx="3551918" cy="78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4"/>
          <p:cNvSpPr txBox="1"/>
          <p:nvPr>
            <p:ph type="ctrTitle"/>
          </p:nvPr>
        </p:nvSpPr>
        <p:spPr>
          <a:xfrm>
            <a:off x="311700" y="-100350"/>
            <a:ext cx="8520600" cy="64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400"/>
              <a:t>Conclusion: </a:t>
            </a:r>
            <a:r>
              <a:rPr b="1" lang="en" sz="2400"/>
              <a:t>eSports is an Explosive Business Sector</a:t>
            </a:r>
            <a:endParaRPr sz="2400"/>
          </a:p>
        </p:txBody>
      </p:sp>
      <p:sp>
        <p:nvSpPr>
          <p:cNvPr id="268" name="Google Shape;268;p34"/>
          <p:cNvSpPr txBox="1"/>
          <p:nvPr/>
        </p:nvSpPr>
        <p:spPr>
          <a:xfrm>
            <a:off x="311701" y="830045"/>
            <a:ext cx="3868500" cy="3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eSports Viewership keeps on growing</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Both frequent and occasional viewers numbers have been growing each year</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Same viewership as NBA now</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9" name="Google Shape;269;p34"/>
          <p:cNvPicPr preferRelativeResize="0"/>
          <p:nvPr/>
        </p:nvPicPr>
        <p:blipFill rotWithShape="1">
          <a:blip r:embed="rId3">
            <a:alphaModFix/>
          </a:blip>
          <a:srcRect b="0" l="0" r="0" t="0"/>
          <a:stretch/>
        </p:blipFill>
        <p:spPr>
          <a:xfrm>
            <a:off x="418192" y="2179864"/>
            <a:ext cx="3203205" cy="1921923"/>
          </a:xfrm>
          <a:prstGeom prst="rect">
            <a:avLst/>
          </a:prstGeom>
          <a:noFill/>
          <a:ln>
            <a:noFill/>
          </a:ln>
        </p:spPr>
      </p:pic>
      <p:pic>
        <p:nvPicPr>
          <p:cNvPr id="270" name="Google Shape;270;p34"/>
          <p:cNvPicPr preferRelativeResize="0"/>
          <p:nvPr/>
        </p:nvPicPr>
        <p:blipFill>
          <a:blip r:embed="rId4">
            <a:alphaModFix/>
          </a:blip>
          <a:stretch>
            <a:fillRect/>
          </a:stretch>
        </p:blipFill>
        <p:spPr>
          <a:xfrm>
            <a:off x="3967250" y="1077262"/>
            <a:ext cx="4972651" cy="298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ph type="ctrTitle"/>
          </p:nvPr>
        </p:nvSpPr>
        <p:spPr>
          <a:xfrm>
            <a:off x="311700" y="-100350"/>
            <a:ext cx="8766900" cy="64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400"/>
              <a:t>eSports Continues to Become more Legitimate Worldwide</a:t>
            </a:r>
            <a:endParaRPr sz="2400"/>
          </a:p>
        </p:txBody>
      </p:sp>
      <p:pic>
        <p:nvPicPr>
          <p:cNvPr id="276" name="Google Shape;276;p35"/>
          <p:cNvPicPr preferRelativeResize="0"/>
          <p:nvPr/>
        </p:nvPicPr>
        <p:blipFill rotWithShape="1">
          <a:blip r:embed="rId3">
            <a:alphaModFix/>
          </a:blip>
          <a:srcRect b="0" l="0" r="0" t="0"/>
          <a:stretch/>
        </p:blipFill>
        <p:spPr>
          <a:xfrm>
            <a:off x="5299425" y="694875"/>
            <a:ext cx="2986151" cy="2524949"/>
          </a:xfrm>
          <a:prstGeom prst="rect">
            <a:avLst/>
          </a:prstGeom>
          <a:noFill/>
          <a:ln>
            <a:noFill/>
          </a:ln>
        </p:spPr>
      </p:pic>
      <p:sp>
        <p:nvSpPr>
          <p:cNvPr id="277" name="Google Shape;277;p35"/>
          <p:cNvSpPr/>
          <p:nvPr/>
        </p:nvSpPr>
        <p:spPr>
          <a:xfrm>
            <a:off x="311700" y="501075"/>
            <a:ext cx="4808400" cy="203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000">
                <a:solidFill>
                  <a:schemeClr val="dk1"/>
                </a:solidFill>
              </a:rPr>
              <a:t>eSports is becoming more and more legitimate around the world as it continues to overcome the preconceived notions of games not being deemed a real sport</a:t>
            </a:r>
            <a:br>
              <a:rPr lang="en" sz="1000">
                <a:solidFill>
                  <a:schemeClr val="dk1"/>
                </a:solidFill>
              </a:rPr>
            </a:br>
            <a:endParaRPr sz="1000"/>
          </a:p>
          <a:p>
            <a:pPr indent="-260350" lvl="0" marL="285750" marR="0" rtl="0" algn="l">
              <a:lnSpc>
                <a:spcPct val="100000"/>
              </a:lnSpc>
              <a:spcBef>
                <a:spcPts val="0"/>
              </a:spcBef>
              <a:spcAft>
                <a:spcPts val="0"/>
              </a:spcAft>
              <a:buClr>
                <a:srgbClr val="000000"/>
              </a:buClr>
              <a:buSzPts val="1000"/>
              <a:buFont typeface="Arial"/>
              <a:buChar char="•"/>
            </a:pPr>
            <a:r>
              <a:rPr lang="en" sz="1000"/>
              <a:t>Attitudes are changing towards video games</a:t>
            </a:r>
            <a:endParaRPr sz="1000"/>
          </a:p>
          <a:p>
            <a:pPr indent="-260350" lvl="0" marL="28575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rPr>
              <a:t>eSports players are becoming athletes</a:t>
            </a:r>
            <a:r>
              <a:rPr i="0" lang="en" sz="1000" u="none" cap="none" strike="noStrike">
                <a:solidFill>
                  <a:srgbClr val="000000"/>
                </a:solidFill>
              </a:rPr>
              <a:t> for tax purposes</a:t>
            </a:r>
            <a:r>
              <a:rPr b="0" i="0" lang="en" sz="1000" u="none" cap="none" strike="noStrike">
                <a:solidFill>
                  <a:srgbClr val="000000"/>
                </a:solidFill>
                <a:latin typeface="Arial"/>
                <a:ea typeface="Arial"/>
                <a:cs typeface="Arial"/>
                <a:sym typeface="Arial"/>
              </a:rPr>
              <a:t>, one of more recent countries was Finland, home of three of the top 11 eSports top performers</a:t>
            </a:r>
            <a:endParaRPr sz="1000"/>
          </a:p>
          <a:p>
            <a:pPr indent="-260350" lvl="0" marL="285750" marR="0" rtl="0" algn="l">
              <a:lnSpc>
                <a:spcPct val="100000"/>
              </a:lnSpc>
              <a:spcBef>
                <a:spcPts val="0"/>
              </a:spcBef>
              <a:spcAft>
                <a:spcPts val="0"/>
              </a:spcAft>
              <a:buClr>
                <a:srgbClr val="000000"/>
              </a:buClr>
              <a:buSzPts val="1000"/>
              <a:buFont typeface="Arial"/>
              <a:buChar char="•"/>
            </a:pPr>
            <a:r>
              <a:rPr lang="en" sz="1000">
                <a:solidFill>
                  <a:schemeClr val="dk1"/>
                </a:solidFill>
              </a:rPr>
              <a:t>eSports has its own section on </a:t>
            </a:r>
            <a:r>
              <a:rPr b="1" lang="en" sz="1000">
                <a:solidFill>
                  <a:schemeClr val="dk1"/>
                </a:solidFill>
              </a:rPr>
              <a:t>ESPN</a:t>
            </a:r>
            <a:r>
              <a:rPr lang="en" sz="1000">
                <a:solidFill>
                  <a:schemeClr val="dk1"/>
                </a:solidFill>
              </a:rPr>
              <a:t> (ESPN broadcasts tournaments as well)</a:t>
            </a:r>
            <a:endParaRPr sz="1000">
              <a:solidFill>
                <a:schemeClr val="dk1"/>
              </a:solidFill>
            </a:endParaRPr>
          </a:p>
          <a:p>
            <a:pPr indent="-260350" lvl="0" marL="285750" marR="0" rtl="0" algn="l">
              <a:lnSpc>
                <a:spcPct val="100000"/>
              </a:lnSpc>
              <a:spcBef>
                <a:spcPts val="0"/>
              </a:spcBef>
              <a:spcAft>
                <a:spcPts val="0"/>
              </a:spcAft>
              <a:buClr>
                <a:schemeClr val="dk1"/>
              </a:buClr>
              <a:buSzPts val="1000"/>
              <a:buChar char="•"/>
            </a:pPr>
            <a:r>
              <a:rPr lang="en" sz="1000">
                <a:solidFill>
                  <a:schemeClr val="dk1"/>
                </a:solidFill>
              </a:rPr>
              <a:t>eSports is in consideration for being in future </a:t>
            </a:r>
            <a:r>
              <a:rPr b="1" lang="en" sz="1000">
                <a:solidFill>
                  <a:schemeClr val="dk1"/>
                </a:solidFill>
              </a:rPr>
              <a:t>Olympics</a:t>
            </a:r>
            <a:endParaRPr b="1" sz="1000">
              <a:solidFill>
                <a:schemeClr val="dk1"/>
              </a:solidFill>
            </a:endParaRPr>
          </a:p>
        </p:txBody>
      </p:sp>
      <p:pic>
        <p:nvPicPr>
          <p:cNvPr id="278" name="Google Shape;278;p35"/>
          <p:cNvPicPr preferRelativeResize="0"/>
          <p:nvPr/>
        </p:nvPicPr>
        <p:blipFill>
          <a:blip r:embed="rId4">
            <a:alphaModFix/>
          </a:blip>
          <a:stretch>
            <a:fillRect/>
          </a:stretch>
        </p:blipFill>
        <p:spPr>
          <a:xfrm>
            <a:off x="5299425" y="3370050"/>
            <a:ext cx="3079223" cy="1450699"/>
          </a:xfrm>
          <a:prstGeom prst="rect">
            <a:avLst/>
          </a:prstGeom>
          <a:noFill/>
          <a:ln>
            <a:noFill/>
          </a:ln>
        </p:spPr>
      </p:pic>
      <p:pic>
        <p:nvPicPr>
          <p:cNvPr id="279" name="Google Shape;279;p35"/>
          <p:cNvPicPr preferRelativeResize="0"/>
          <p:nvPr/>
        </p:nvPicPr>
        <p:blipFill>
          <a:blip r:embed="rId5">
            <a:alphaModFix/>
          </a:blip>
          <a:stretch>
            <a:fillRect/>
          </a:stretch>
        </p:blipFill>
        <p:spPr>
          <a:xfrm>
            <a:off x="91613" y="2437375"/>
            <a:ext cx="5248577" cy="23833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6"/>
          <p:cNvSpPr txBox="1"/>
          <p:nvPr>
            <p:ph type="ctrTitle"/>
          </p:nvPr>
        </p:nvSpPr>
        <p:spPr>
          <a:xfrm>
            <a:off x="311700" y="-100350"/>
            <a:ext cx="8520600" cy="64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400"/>
              <a:t>eSports</a:t>
            </a:r>
            <a:r>
              <a:rPr b="1" lang="en" sz="2400"/>
              <a:t>: </a:t>
            </a:r>
            <a:r>
              <a:rPr lang="en" sz="2400"/>
              <a:t>Recommendations</a:t>
            </a:r>
            <a:endParaRPr sz="2400"/>
          </a:p>
        </p:txBody>
      </p:sp>
      <p:sp>
        <p:nvSpPr>
          <p:cNvPr id="285" name="Google Shape;285;p36"/>
          <p:cNvSpPr txBox="1"/>
          <p:nvPr/>
        </p:nvSpPr>
        <p:spPr>
          <a:xfrm>
            <a:off x="311700" y="525250"/>
            <a:ext cx="8729100" cy="3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t>Marketing Recommendations for Advertisers</a:t>
            </a:r>
            <a:endParaRPr sz="1800"/>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Arial"/>
                <a:ea typeface="Arial"/>
                <a:cs typeface="Arial"/>
                <a:sym typeface="Arial"/>
              </a:rPr>
              <a:t>Invest in MOBA and Battle Royale</a:t>
            </a:r>
            <a:r>
              <a:rPr b="1" lang="en" sz="1200"/>
              <a:t> Genres</a:t>
            </a:r>
            <a:endParaRPr i="0" sz="1200" u="none" cap="none" strike="noStrike">
              <a:solidFill>
                <a:srgbClr val="000000"/>
              </a:solidFill>
            </a:endParaRPr>
          </a:p>
          <a:p>
            <a:pPr indent="-304800" lvl="0" marL="457200" marR="0" rtl="0" algn="l">
              <a:lnSpc>
                <a:spcPct val="100000"/>
              </a:lnSpc>
              <a:spcBef>
                <a:spcPts val="0"/>
              </a:spcBef>
              <a:spcAft>
                <a:spcPts val="0"/>
              </a:spcAft>
              <a:buClr>
                <a:srgbClr val="000000"/>
              </a:buClr>
              <a:buSzPts val="1200"/>
              <a:buFont typeface="Arial"/>
              <a:buChar char="●"/>
            </a:pPr>
            <a:r>
              <a:rPr lang="en" sz="1200"/>
              <a:t>Decrease in League of Legends participation may show a trend in Battle Royale genres (Fortnite)</a:t>
            </a:r>
            <a:endParaRPr sz="1200"/>
          </a:p>
          <a:p>
            <a:pPr indent="-304800" lvl="0" marL="457200" marR="0" rtl="0" algn="l">
              <a:lnSpc>
                <a:spcPct val="100000"/>
              </a:lnSpc>
              <a:spcBef>
                <a:spcPts val="0"/>
              </a:spcBef>
              <a:spcAft>
                <a:spcPts val="0"/>
              </a:spcAft>
              <a:buSzPts val="1200"/>
              <a:buChar char="●"/>
            </a:pPr>
            <a:r>
              <a:rPr lang="en" sz="1200"/>
              <a:t>One thing to keep in mind is prize money and gamer population may not mean a larger market share</a:t>
            </a:r>
            <a:endParaRPr sz="1200"/>
          </a:p>
          <a:p>
            <a:pPr indent="-304800" lvl="0" marL="457200" marR="0" rtl="0" algn="l">
              <a:lnSpc>
                <a:spcPct val="100000"/>
              </a:lnSpc>
              <a:spcBef>
                <a:spcPts val="0"/>
              </a:spcBef>
              <a:spcAft>
                <a:spcPts val="0"/>
              </a:spcAft>
              <a:buSzPts val="1200"/>
              <a:buChar char="●"/>
            </a:pPr>
            <a:r>
              <a:rPr lang="en" sz="1200"/>
              <a:t>Find </a:t>
            </a:r>
            <a:r>
              <a:rPr b="1" lang="en" sz="1200"/>
              <a:t>social media influencers</a:t>
            </a:r>
            <a:r>
              <a:rPr lang="en" sz="1200"/>
              <a:t> popular in these genres and games</a:t>
            </a:r>
            <a:endParaRPr sz="1200"/>
          </a:p>
          <a:p>
            <a:pPr indent="-304800" lvl="0" marL="457200" marR="0" rtl="0" algn="l">
              <a:lnSpc>
                <a:spcPct val="100000"/>
              </a:lnSpc>
              <a:spcBef>
                <a:spcPts val="0"/>
              </a:spcBef>
              <a:spcAft>
                <a:spcPts val="0"/>
              </a:spcAft>
              <a:buSzPts val="1200"/>
              <a:buChar char="●"/>
            </a:pPr>
            <a:r>
              <a:rPr lang="en" sz="1200"/>
              <a:t>Sponsor</a:t>
            </a:r>
            <a:r>
              <a:rPr i="0" lang="en" sz="1200" u="none" cap="none" strike="noStrike">
                <a:solidFill>
                  <a:srgbClr val="000000"/>
                </a:solidFill>
              </a:rPr>
              <a:t> players</a:t>
            </a:r>
            <a:r>
              <a:rPr lang="en" sz="1200"/>
              <a:t> and </a:t>
            </a:r>
            <a:r>
              <a:rPr i="0" lang="en" sz="1200" u="none" cap="none" strike="noStrike">
                <a:solidFill>
                  <a:srgbClr val="000000"/>
                </a:solidFill>
              </a:rPr>
              <a:t>teams</a:t>
            </a:r>
            <a:r>
              <a:rPr lang="en" sz="1200"/>
              <a:t> popular with these genres/games, and advertise at relevant tournaments</a:t>
            </a:r>
            <a:endParaRPr sz="1200"/>
          </a:p>
          <a:p>
            <a:pPr indent="0" lvl="0" marL="0" marR="0" rtl="0" algn="l">
              <a:lnSpc>
                <a:spcPct val="100000"/>
              </a:lnSpc>
              <a:spcBef>
                <a:spcPts val="0"/>
              </a:spcBef>
              <a:spcAft>
                <a:spcPts val="0"/>
              </a:spcAft>
              <a:buNone/>
            </a:pPr>
            <a:r>
              <a:t/>
            </a:r>
            <a:endParaRPr sz="1000"/>
          </a:p>
          <a:p>
            <a:pPr indent="0" lvl="0" marL="0" rtl="0" algn="l">
              <a:spcBef>
                <a:spcPts val="0"/>
              </a:spcBef>
              <a:spcAft>
                <a:spcPts val="0"/>
              </a:spcAft>
              <a:buNone/>
            </a:pPr>
            <a:r>
              <a:rPr b="1" lang="en" sz="1200">
                <a:solidFill>
                  <a:schemeClr val="dk1"/>
                </a:solidFill>
              </a:rPr>
              <a:t>Invest in Underutilized and High Potential Markets</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Invest in Finland and significant countries like Australia and Lebanon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Female</a:t>
            </a:r>
            <a:r>
              <a:rPr b="1" lang="en" sz="1200">
                <a:solidFill>
                  <a:schemeClr val="dk1"/>
                </a:solidFill>
              </a:rPr>
              <a:t> </a:t>
            </a:r>
            <a:r>
              <a:rPr lang="en" sz="1200">
                <a:solidFill>
                  <a:schemeClr val="dk1"/>
                </a:solidFill>
              </a:rPr>
              <a:t>gamers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African American and Hispanic Ethnicities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Make partnerships with eSports professionals at an early age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top eSports earnings age is </a:t>
            </a:r>
            <a:r>
              <a:rPr b="1" lang="en" sz="1200">
                <a:solidFill>
                  <a:schemeClr val="dk1"/>
                </a:solidFill>
              </a:rPr>
              <a:t>24 years old</a:t>
            </a:r>
            <a:r>
              <a:rPr lang="en" sz="1200">
                <a:solidFill>
                  <a:schemeClr val="dk1"/>
                </a:solidFill>
              </a:rPr>
              <a:t>, find sponsorships and create partnerships early with </a:t>
            </a:r>
            <a:r>
              <a:rPr b="1" lang="en" sz="1200">
                <a:solidFill>
                  <a:schemeClr val="dk1"/>
                </a:solidFill>
              </a:rPr>
              <a:t>under 18 year olds</a:t>
            </a:r>
            <a:r>
              <a:rPr lang="en" sz="1200">
                <a:solidFill>
                  <a:schemeClr val="dk1"/>
                </a:solidFill>
              </a:rPr>
              <a:t>, invest early in their future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eSports is a young demographic and there are few successful eSports gamers past their mid 20s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Limited shelf-life, possibly due to burnout</a:t>
            </a:r>
            <a:endParaRPr sz="1200">
              <a:solidFill>
                <a:schemeClr val="dk1"/>
              </a:solidFill>
            </a:endParaRPr>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000"/>
          </a:p>
          <a:p>
            <a:pPr indent="0" lvl="0" marL="1397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7"/>
          <p:cNvSpPr txBox="1"/>
          <p:nvPr>
            <p:ph type="ctrTitle"/>
          </p:nvPr>
        </p:nvSpPr>
        <p:spPr>
          <a:xfrm>
            <a:off x="311700" y="128250"/>
            <a:ext cx="8520600" cy="64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400"/>
              <a:t>Sources</a:t>
            </a:r>
            <a:endParaRPr b="1" sz="2400"/>
          </a:p>
        </p:txBody>
      </p:sp>
      <p:sp>
        <p:nvSpPr>
          <p:cNvPr id="291" name="Google Shape;291;p37"/>
          <p:cNvSpPr txBox="1"/>
          <p:nvPr>
            <p:ph idx="1" type="subTitle"/>
          </p:nvPr>
        </p:nvSpPr>
        <p:spPr>
          <a:xfrm>
            <a:off x="311700" y="470700"/>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t> </a:t>
            </a:r>
            <a:endParaRPr sz="1800"/>
          </a:p>
          <a:p>
            <a:pPr indent="-317500" lvl="0" marL="457200" rtl="0" algn="l">
              <a:lnSpc>
                <a:spcPct val="100000"/>
              </a:lnSpc>
              <a:spcBef>
                <a:spcPts val="0"/>
              </a:spcBef>
              <a:spcAft>
                <a:spcPts val="0"/>
              </a:spcAft>
              <a:buClr>
                <a:srgbClr val="595959"/>
              </a:buClr>
              <a:buSzPts val="1400"/>
              <a:buChar char="●"/>
            </a:pPr>
            <a:r>
              <a:rPr lang="en" sz="1400" u="sng">
                <a:solidFill>
                  <a:schemeClr val="hlink"/>
                </a:solidFill>
                <a:hlinkClick r:id="rId3"/>
              </a:rPr>
              <a:t>https://www.esportsearnings.com/</a:t>
            </a:r>
            <a:r>
              <a:rPr lang="en" sz="1400"/>
              <a:t> (scraping API into CSV)</a:t>
            </a:r>
            <a:endParaRPr sz="1400"/>
          </a:p>
          <a:p>
            <a:pPr indent="-317500" lvl="0" marL="457200" rtl="0" algn="l">
              <a:lnSpc>
                <a:spcPct val="100000"/>
              </a:lnSpc>
              <a:spcBef>
                <a:spcPts val="0"/>
              </a:spcBef>
              <a:spcAft>
                <a:spcPts val="0"/>
              </a:spcAft>
              <a:buClr>
                <a:srgbClr val="595959"/>
              </a:buClr>
              <a:buSzPts val="1400"/>
              <a:buChar char="●"/>
            </a:pPr>
            <a:r>
              <a:rPr lang="en" sz="1400" u="sng">
                <a:solidFill>
                  <a:schemeClr val="hlink"/>
                </a:solidFill>
                <a:hlinkClick r:id="rId4"/>
              </a:rPr>
              <a:t>https://www.statista.com/statistics/506923/esports-games-number-players-global/</a:t>
            </a:r>
            <a:endParaRPr sz="1400"/>
          </a:p>
          <a:p>
            <a:pPr indent="-317500" lvl="0" marL="457200" rtl="0" algn="l">
              <a:lnSpc>
                <a:spcPct val="100000"/>
              </a:lnSpc>
              <a:spcBef>
                <a:spcPts val="0"/>
              </a:spcBef>
              <a:spcAft>
                <a:spcPts val="0"/>
              </a:spcAft>
              <a:buClr>
                <a:srgbClr val="595959"/>
              </a:buClr>
              <a:buSzPts val="1400"/>
              <a:buChar char="●"/>
            </a:pPr>
            <a:r>
              <a:rPr lang="en" sz="1400" u="sng">
                <a:solidFill>
                  <a:schemeClr val="hlink"/>
                </a:solidFill>
                <a:hlinkClick r:id="rId5"/>
              </a:rPr>
              <a:t>https://www.statista.com/statistics/490480/global-esports-audience-size-viewer-type/</a:t>
            </a:r>
            <a:endParaRPr sz="1400"/>
          </a:p>
          <a:p>
            <a:pPr indent="-317500" lvl="0" marL="457200" rtl="0" algn="l">
              <a:lnSpc>
                <a:spcPct val="100000"/>
              </a:lnSpc>
              <a:spcBef>
                <a:spcPts val="0"/>
              </a:spcBef>
              <a:spcAft>
                <a:spcPts val="0"/>
              </a:spcAft>
              <a:buClr>
                <a:srgbClr val="595959"/>
              </a:buClr>
              <a:buSzPts val="1400"/>
              <a:buChar char="●"/>
            </a:pPr>
            <a:r>
              <a:rPr lang="en" sz="1400" u="sng">
                <a:solidFill>
                  <a:schemeClr val="hlink"/>
                </a:solidFill>
                <a:hlinkClick r:id="rId6"/>
              </a:rPr>
              <a:t>https://www.statista.com/statistics/507491/esports-tournaments-by-number-viewers-global/</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7"/>
              </a:rPr>
              <a:t>https://morningconsult.com/wp-content/uploads/2019/01/181231_crosstabs_ESPORTS_Adults_v2_AP-1.pdf</a:t>
            </a:r>
            <a:r>
              <a:rPr lang="en" sz="1400"/>
              <a:t> (survey data)</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8"/>
              </a:rPr>
              <a:t>https://venturebeat.com/wp-content/uploads/2019/09/high-school-2.jpg?w=760&amp;resize=760%2C600&amp;strip=all&amp;strip=all</a:t>
            </a:r>
            <a:r>
              <a:rPr lang="en" sz="1400"/>
              <a:t> (title page image)</a:t>
            </a:r>
            <a:endParaRPr/>
          </a:p>
          <a:p>
            <a:pPr indent="-317500" lvl="0" marL="457200" rtl="0" algn="l">
              <a:lnSpc>
                <a:spcPct val="100000"/>
              </a:lnSpc>
              <a:spcBef>
                <a:spcPts val="0"/>
              </a:spcBef>
              <a:spcAft>
                <a:spcPts val="0"/>
              </a:spcAft>
              <a:buSzPts val="1400"/>
              <a:buChar char="●"/>
            </a:pPr>
            <a:r>
              <a:rPr lang="en" sz="1400" u="sng">
                <a:solidFill>
                  <a:schemeClr val="hlink"/>
                </a:solidFill>
                <a:hlinkClick r:id="rId9"/>
              </a:rPr>
              <a:t>https://www.emarketer.com/content/how-the-nba-is-using-esports-to-grow-its-audience</a:t>
            </a:r>
            <a:r>
              <a:rPr lang="en" sz="1400"/>
              <a:t> (nba esports graph)</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10"/>
              </a:rPr>
              <a:t>https://newzoo.com/insights/trend-reports/global-esports-market-report-2018-light/</a:t>
            </a:r>
            <a:r>
              <a:rPr lang="en" sz="1400"/>
              <a:t> (Newzoo Global 2018 Esports Market Report</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11"/>
              </a:rPr>
              <a:t>https://seeklogo.com/images/D/dota-2-logo-7804D430C9-seeklogo.com.png</a:t>
            </a:r>
            <a:r>
              <a:rPr lang="en" sz="1400"/>
              <a:t> (DOTA 2 logo)</a:t>
            </a:r>
            <a:endParaRPr sz="1400"/>
          </a:p>
          <a:p>
            <a:pPr indent="-317500" lvl="0" marL="457200" rtl="0" algn="l">
              <a:lnSpc>
                <a:spcPct val="100000"/>
              </a:lnSpc>
              <a:spcBef>
                <a:spcPts val="0"/>
              </a:spcBef>
              <a:spcAft>
                <a:spcPts val="0"/>
              </a:spcAft>
              <a:buSzPts val="1400"/>
              <a:buChar char="●"/>
            </a:pPr>
            <a:r>
              <a:rPr lang="en" sz="1400" u="sng">
                <a:solidFill>
                  <a:schemeClr val="hlink"/>
                </a:solidFill>
                <a:hlinkClick r:id="rId12"/>
              </a:rPr>
              <a:t>https://steamcdn-a.akamaihd.net/steam/apps/359550/header.jpg?t=1575042419</a:t>
            </a:r>
            <a:r>
              <a:rPr lang="en" sz="1400"/>
              <a:t> (Rainbow Six Siege logo)</a:t>
            </a:r>
            <a:endParaRPr sz="1400"/>
          </a:p>
          <a:p>
            <a:pPr indent="-317500" lvl="0" marL="457200" rtl="0" algn="l">
              <a:lnSpc>
                <a:spcPct val="100000"/>
              </a:lnSpc>
              <a:spcBef>
                <a:spcPts val="0"/>
              </a:spcBef>
              <a:spcAft>
                <a:spcPts val="0"/>
              </a:spcAft>
              <a:buSzPts val="1400"/>
              <a:buChar char="●"/>
            </a:pPr>
            <a:r>
              <a:rPr lang="en" sz="1100" u="sng">
                <a:solidFill>
                  <a:schemeClr val="hlink"/>
                </a:solidFill>
                <a:hlinkClick r:id="rId13"/>
              </a:rPr>
              <a:t>https://www.reuters.com/article/us-olympics-2018-ioc-esports/olympic-channel-boss-says-ready-to-explore-esports-after-pyeongchang-idUSKCN1G30JM</a:t>
            </a:r>
            <a:r>
              <a:rPr lang="en" sz="1400"/>
              <a:t> (eSports olympics article)</a:t>
            </a:r>
            <a:endParaRPr sz="1400"/>
          </a:p>
          <a:p>
            <a:pPr indent="-317500" lvl="0" marL="457200" rtl="0" algn="l">
              <a:lnSpc>
                <a:spcPct val="100000"/>
              </a:lnSpc>
              <a:spcBef>
                <a:spcPts val="0"/>
              </a:spcBef>
              <a:spcAft>
                <a:spcPts val="0"/>
              </a:spcAft>
              <a:buSzPts val="1400"/>
              <a:buChar char="●"/>
            </a:pPr>
            <a:r>
              <a:rPr lang="en" sz="1100" u="sng">
                <a:solidFill>
                  <a:schemeClr val="hlink"/>
                </a:solidFill>
                <a:hlinkClick r:id="rId14"/>
              </a:rPr>
              <a:t>https://www.espn.com/esports/</a:t>
            </a:r>
            <a:endParaRPr sz="1400"/>
          </a:p>
          <a:p>
            <a:pPr indent="-298450" lvl="0" marL="457200" rtl="0" algn="l">
              <a:lnSpc>
                <a:spcPct val="100000"/>
              </a:lnSpc>
              <a:spcBef>
                <a:spcPts val="0"/>
              </a:spcBef>
              <a:spcAft>
                <a:spcPts val="0"/>
              </a:spcAft>
              <a:buSzPts val="1100"/>
              <a:buChar char="●"/>
            </a:pPr>
            <a:r>
              <a:rPr lang="en" sz="1100" u="sng">
                <a:solidFill>
                  <a:schemeClr val="hlink"/>
                </a:solidFill>
                <a:hlinkClick r:id="rId15"/>
              </a:rPr>
              <a:t>https://esportsinsider.com/2017/08/finland-recognises-esports/</a:t>
            </a:r>
            <a:endParaRPr sz="1100"/>
          </a:p>
          <a:p>
            <a:pPr indent="-317500" lvl="0" marL="457200" rtl="0" algn="l">
              <a:lnSpc>
                <a:spcPct val="100000"/>
              </a:lnSpc>
              <a:spcBef>
                <a:spcPts val="0"/>
              </a:spcBef>
              <a:spcAft>
                <a:spcPts val="0"/>
              </a:spcAft>
              <a:buSzPts val="1400"/>
              <a:buChar char="●"/>
            </a:pPr>
            <a:r>
              <a:rPr lang="en" sz="1100" u="sng">
                <a:solidFill>
                  <a:schemeClr val="hlink"/>
                </a:solidFill>
                <a:hlinkClick r:id="rId16"/>
              </a:rPr>
              <a:t>https://www.statista.com/statistics/490358/esports-revenue-worldwide-by-segment/</a:t>
            </a:r>
            <a:endParaRPr sz="1400"/>
          </a:p>
          <a:p>
            <a:pPr indent="0" lvl="0" marL="0" rtl="0" algn="l">
              <a:lnSpc>
                <a:spcPct val="100000"/>
              </a:lnSpc>
              <a:spcBef>
                <a:spcPts val="0"/>
              </a:spcBef>
              <a:spcAft>
                <a:spcPts val="0"/>
              </a:spcAft>
              <a:buSzPts val="2800"/>
              <a:buNone/>
            </a:pPr>
            <a:r>
              <a:t/>
            </a:r>
            <a:endParaRPr>
              <a:solidFill>
                <a:srgbClr val="595959"/>
              </a:solidFill>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ctrTitle"/>
          </p:nvPr>
        </p:nvSpPr>
        <p:spPr>
          <a:xfrm>
            <a:off x="311700" y="-241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Executive Summary</a:t>
            </a:r>
            <a:endParaRPr b="1" sz="2400"/>
          </a:p>
        </p:txBody>
      </p:sp>
      <p:sp>
        <p:nvSpPr>
          <p:cNvPr id="66" name="Google Shape;66;p15"/>
          <p:cNvSpPr txBox="1"/>
          <p:nvPr/>
        </p:nvSpPr>
        <p:spPr>
          <a:xfrm>
            <a:off x="462575" y="620850"/>
            <a:ext cx="8105400" cy="4452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The Problem</a:t>
            </a:r>
            <a:r>
              <a:rPr lang="en" sz="1800">
                <a:solidFill>
                  <a:schemeClr val="dk1"/>
                </a:solidFill>
                <a:latin typeface="Calibri"/>
                <a:ea typeface="Calibri"/>
                <a:cs typeface="Calibri"/>
                <a:sym typeface="Calibri"/>
              </a:rPr>
              <a:t>: There is an emerging market in eSports gaming that not only sees Year over Year (YoY) growth (13.8% in 2018), but untapped revenue in the $Billions.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The Objective</a:t>
            </a:r>
            <a:r>
              <a:rPr lang="en" sz="1800">
                <a:solidFill>
                  <a:schemeClr val="dk1"/>
                </a:solidFill>
                <a:latin typeface="Calibri"/>
                <a:ea typeface="Calibri"/>
                <a:cs typeface="Calibri"/>
                <a:sym typeface="Calibri"/>
              </a:rPr>
              <a:t>: Analyze 3 target questions to illuminate who and where to advertise</a:t>
            </a:r>
            <a:endParaRPr sz="1800">
              <a:solidFill>
                <a:schemeClr val="dk1"/>
              </a:solidFill>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1) Who are the gamers (athletes)?</a:t>
            </a:r>
            <a:endParaRPr sz="1800">
              <a:solidFill>
                <a:schemeClr val="dk1"/>
              </a:solidFill>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2) Who are the spectators?</a:t>
            </a:r>
            <a:endParaRPr sz="1800">
              <a:solidFill>
                <a:schemeClr val="dk1"/>
              </a:solidFill>
              <a:latin typeface="Calibri"/>
              <a:ea typeface="Calibri"/>
              <a:cs typeface="Calibri"/>
              <a:sym typeface="Calibri"/>
            </a:endParaRPr>
          </a:p>
          <a:p>
            <a:pPr indent="-342900" lvl="1" marL="9144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3) Where should advertisers spend?</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The Target Audience</a:t>
            </a:r>
            <a:r>
              <a:rPr lang="en" sz="1800">
                <a:solidFill>
                  <a:schemeClr val="dk1"/>
                </a:solidFill>
                <a:latin typeface="Calibri"/>
                <a:ea typeface="Calibri"/>
                <a:cs typeface="Calibri"/>
                <a:sym typeface="Calibri"/>
              </a:rPr>
              <a:t>: Advertisers that may align with eSports branding, looking to capitalize on a market with high/growing viewership</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The Vision</a:t>
            </a:r>
            <a:r>
              <a:rPr lang="en" sz="1800">
                <a:solidFill>
                  <a:schemeClr val="dk1"/>
                </a:solidFill>
                <a:latin typeface="Calibri"/>
                <a:ea typeface="Calibri"/>
                <a:cs typeface="Calibri"/>
                <a:sym typeface="Calibri"/>
              </a:rPr>
              <a:t>: With participants identified, and the market laid out, it is our vision that Advertisers and Brand Ambassadors will be able to start making decisions on whether eSports is the right venue for their promotions, as well as what segments to be aware of or avoid.</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ctrTitle"/>
          </p:nvPr>
        </p:nvSpPr>
        <p:spPr>
          <a:xfrm>
            <a:off x="311700" y="-241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Research Objective</a:t>
            </a:r>
            <a:endParaRPr b="1" sz="2400"/>
          </a:p>
        </p:txBody>
      </p:sp>
      <p:sp>
        <p:nvSpPr>
          <p:cNvPr id="72" name="Google Shape;72;p16"/>
          <p:cNvSpPr txBox="1"/>
          <p:nvPr/>
        </p:nvSpPr>
        <p:spPr>
          <a:xfrm>
            <a:off x="462575" y="620850"/>
            <a:ext cx="7895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A challenge in the eSports industry is its newness and its underexpansion. The barriers of entry are low in and for the most part the industry is making rules up on the fly. Since it is so new, there aren’t proven ways to advertise and monetize things like in other sports. Our research is focused on helping businesses better understand the ever-evolving trends and opportunities by providing information through our objectives: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Segmenting eSports top performers in order to give</a:t>
            </a:r>
            <a:r>
              <a:rPr lang="en">
                <a:solidFill>
                  <a:schemeClr val="dk1"/>
                </a:solidFill>
                <a:latin typeface="Calibri"/>
                <a:ea typeface="Calibri"/>
                <a:cs typeface="Calibri"/>
                <a:sym typeface="Calibri"/>
              </a:rPr>
              <a:t> advertisers an idea of the demographic of top eSports performers which will allow them to target relevant viewerships, ages, games, genres, tournaments, and countries</a:t>
            </a:r>
            <a:endParaRPr>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Better marketing strategies for advertisers in the video game industry. Advertisers will know individual preferences and attitude towards eSports and will be able to develop their marketing in a more accessible way</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Analyzing the market share and trends of the eSports industry in order to provide a framework and demonstration of the vast growth and opportunity available in the eSports market. These insights will be valuable in the future as the industry continues to expand</a:t>
            </a:r>
            <a:endParaRPr>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idx="1" type="subTitle"/>
          </p:nvPr>
        </p:nvSpPr>
        <p:spPr>
          <a:xfrm>
            <a:off x="216475" y="55525"/>
            <a:ext cx="87810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Question 1:</a:t>
            </a:r>
            <a:endParaRPr b="1"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What makes a successful gamer?</a:t>
            </a:r>
            <a:endParaRPr b="1" sz="14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analysis will allow us to explore popularity of gamers in the industry, and potential trends in competition.</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u="sng">
                <a:solidFill>
                  <a:schemeClr val="dk1"/>
                </a:solidFill>
                <a:latin typeface="Calibri"/>
                <a:ea typeface="Calibri"/>
                <a:cs typeface="Calibri"/>
                <a:sym typeface="Calibri"/>
              </a:rPr>
              <a:t>Data Sources:</a:t>
            </a:r>
            <a:r>
              <a:rPr lang="en" sz="1200">
                <a:solidFill>
                  <a:schemeClr val="dk1"/>
                </a:solidFill>
                <a:latin typeface="Calibri"/>
                <a:ea typeface="Calibri"/>
                <a:cs typeface="Calibri"/>
                <a:sym typeface="Calibri"/>
              </a:rPr>
              <a:t> Top 500 Highest Earners, Highest earners by age, Under 18 earners, Highest earners by country and Top players 2019</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u="sng">
                <a:solidFill>
                  <a:schemeClr val="dk1"/>
                </a:solidFill>
                <a:latin typeface="Calibri"/>
                <a:ea typeface="Calibri"/>
                <a:cs typeface="Calibri"/>
                <a:sym typeface="Calibri"/>
              </a:rPr>
              <a:t>Analysis Method:</a:t>
            </a:r>
            <a:r>
              <a:rPr lang="en" sz="1200">
                <a:solidFill>
                  <a:schemeClr val="dk1"/>
                </a:solidFill>
                <a:latin typeface="Calibri"/>
                <a:ea typeface="Calibri"/>
                <a:cs typeface="Calibri"/>
                <a:sym typeface="Calibri"/>
              </a:rPr>
              <a:t> Cluster analysis,  </a:t>
            </a:r>
            <a:r>
              <a:rPr lang="en" sz="1200">
                <a:solidFill>
                  <a:schemeClr val="dk1"/>
                </a:solidFill>
                <a:latin typeface="Calibri"/>
                <a:ea typeface="Calibri"/>
                <a:cs typeface="Calibri"/>
                <a:sym typeface="Calibri"/>
              </a:rPr>
              <a:t>K-means clustering of segments of top performers in eSports by age, country, prize money, genre, game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400">
                <a:solidFill>
                  <a:schemeClr val="dk1"/>
                </a:solidFill>
                <a:latin typeface="Calibri"/>
                <a:ea typeface="Calibri"/>
                <a:cs typeface="Calibri"/>
                <a:sym typeface="Calibri"/>
              </a:rPr>
              <a:t>Question 2:</a:t>
            </a:r>
            <a:endParaRPr b="1"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What are the psychographic/demographic makeup of eSports viewers? What is the public’s perception of eSports in general?</a:t>
            </a:r>
            <a:endParaRPr b="1" sz="14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will also look at eSports survey data to help identify the typical eSports viewer. This will help discover a target or emerging audience for advertisers.</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u="sng">
                <a:solidFill>
                  <a:schemeClr val="dk1"/>
                </a:solidFill>
                <a:latin typeface="Calibri"/>
                <a:ea typeface="Calibri"/>
                <a:cs typeface="Calibri"/>
                <a:sym typeface="Calibri"/>
              </a:rPr>
              <a:t>Data Sources:</a:t>
            </a:r>
            <a:r>
              <a:rPr lang="en" sz="1200">
                <a:solidFill>
                  <a:schemeClr val="dk1"/>
                </a:solidFill>
                <a:latin typeface="Calibri"/>
                <a:ea typeface="Calibri"/>
                <a:cs typeface="Calibri"/>
                <a:sym typeface="Calibri"/>
              </a:rPr>
              <a:t> Morning Consult Poll Data</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u="sng">
                <a:solidFill>
                  <a:schemeClr val="dk1"/>
                </a:solidFill>
                <a:latin typeface="Calibri"/>
                <a:ea typeface="Calibri"/>
                <a:cs typeface="Calibri"/>
                <a:sym typeface="Calibri"/>
              </a:rPr>
              <a:t>Analysis Method:</a:t>
            </a:r>
            <a:r>
              <a:rPr lang="en" sz="1200">
                <a:solidFill>
                  <a:schemeClr val="dk1"/>
                </a:solidFill>
                <a:latin typeface="Calibri"/>
                <a:ea typeface="Calibri"/>
                <a:cs typeface="Calibri"/>
                <a:sym typeface="Calibri"/>
              </a:rPr>
              <a:t> Segmentation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Question 3:</a:t>
            </a:r>
            <a:endParaRPr b="1"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Where should advertisers spend marketing dollars?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Explore these general eSports industry trends and market share for advertisers. </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u="sng">
                <a:solidFill>
                  <a:schemeClr val="dk1"/>
                </a:solidFill>
                <a:latin typeface="Calibri"/>
                <a:ea typeface="Calibri"/>
                <a:cs typeface="Calibri"/>
                <a:sym typeface="Calibri"/>
              </a:rPr>
              <a:t>Data Sources:</a:t>
            </a:r>
            <a:r>
              <a:rPr lang="en" sz="1200">
                <a:solidFill>
                  <a:schemeClr val="dk1"/>
                </a:solidFill>
                <a:latin typeface="Calibri"/>
                <a:ea typeface="Calibri"/>
                <a:cs typeface="Calibri"/>
                <a:sym typeface="Calibri"/>
              </a:rPr>
              <a:t> Top 100 tournaments, Largest team tournaments, Top 100 countries for 2019, Highest earners by country, Games with the most prize money, Highest earnings by age, Global eSports market revenue share 2019, and Worldwide eSports viewer numbers 2012-2022.</a:t>
            </a:r>
            <a:endParaRPr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Char char="○"/>
            </a:pPr>
            <a:r>
              <a:rPr lang="en" sz="1200" u="sng">
                <a:solidFill>
                  <a:schemeClr val="dk1"/>
                </a:solidFill>
                <a:latin typeface="Calibri"/>
                <a:ea typeface="Calibri"/>
                <a:cs typeface="Calibri"/>
                <a:sym typeface="Calibri"/>
              </a:rPr>
              <a:t>Analysis Method:</a:t>
            </a:r>
            <a:r>
              <a:rPr lang="en" sz="1200">
                <a:solidFill>
                  <a:schemeClr val="dk1"/>
                </a:solidFill>
                <a:latin typeface="Calibri"/>
                <a:ea typeface="Calibri"/>
                <a:cs typeface="Calibri"/>
                <a:sym typeface="Calibri"/>
              </a:rPr>
              <a:t> Regression, Descriptive Statistics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rgbClr val="595959"/>
              </a:solidFill>
            </a:endParaRPr>
          </a:p>
          <a:p>
            <a:pPr indent="0" lvl="0" marL="0" rtl="0" algn="l">
              <a:spcBef>
                <a:spcPts val="0"/>
              </a:spcBef>
              <a:spcAft>
                <a:spcPts val="0"/>
              </a:spcAft>
              <a:buNone/>
            </a:pPr>
            <a:r>
              <a:t/>
            </a:r>
            <a:endParaRPr sz="1400">
              <a:solidFill>
                <a:srgbClr val="595959"/>
              </a:solidFill>
            </a:endParaRPr>
          </a:p>
          <a:p>
            <a:pPr indent="0" lvl="0" marL="0" rtl="0" algn="ctr">
              <a:spcBef>
                <a:spcPts val="0"/>
              </a:spcBef>
              <a:spcAft>
                <a:spcPts val="0"/>
              </a:spcAft>
              <a:buNone/>
            </a:pPr>
            <a:r>
              <a:t/>
            </a:r>
            <a:endParaRPr/>
          </a:p>
        </p:txBody>
      </p:sp>
      <p:sp>
        <p:nvSpPr>
          <p:cNvPr id="78" name="Google Shape;78;p17"/>
          <p:cNvSpPr txBox="1"/>
          <p:nvPr>
            <p:ph type="ctrTitle"/>
          </p:nvPr>
        </p:nvSpPr>
        <p:spPr>
          <a:xfrm>
            <a:off x="311700" y="-1765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Research Plan and Methodology</a:t>
            </a:r>
            <a:endParaRPr b="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ctrTitle"/>
          </p:nvPr>
        </p:nvSpPr>
        <p:spPr>
          <a:xfrm>
            <a:off x="311700" y="-241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Sources of Data</a:t>
            </a:r>
            <a:endParaRPr sz="2400"/>
          </a:p>
        </p:txBody>
      </p:sp>
      <p:pic>
        <p:nvPicPr>
          <p:cNvPr id="84" name="Google Shape;84;p18"/>
          <p:cNvPicPr preferRelativeResize="0"/>
          <p:nvPr/>
        </p:nvPicPr>
        <p:blipFill>
          <a:blip r:embed="rId3">
            <a:alphaModFix/>
          </a:blip>
          <a:stretch>
            <a:fillRect/>
          </a:stretch>
        </p:blipFill>
        <p:spPr>
          <a:xfrm>
            <a:off x="214600" y="896150"/>
            <a:ext cx="2779975" cy="986573"/>
          </a:xfrm>
          <a:prstGeom prst="rect">
            <a:avLst/>
          </a:prstGeom>
          <a:noFill/>
          <a:ln>
            <a:noFill/>
          </a:ln>
        </p:spPr>
      </p:pic>
      <p:pic>
        <p:nvPicPr>
          <p:cNvPr id="85" name="Google Shape;85;p18"/>
          <p:cNvPicPr preferRelativeResize="0"/>
          <p:nvPr/>
        </p:nvPicPr>
        <p:blipFill>
          <a:blip r:embed="rId4">
            <a:alphaModFix/>
          </a:blip>
          <a:stretch>
            <a:fillRect/>
          </a:stretch>
        </p:blipFill>
        <p:spPr>
          <a:xfrm>
            <a:off x="214600" y="1882724"/>
            <a:ext cx="2727798" cy="1058450"/>
          </a:xfrm>
          <a:prstGeom prst="rect">
            <a:avLst/>
          </a:prstGeom>
          <a:noFill/>
          <a:ln>
            <a:noFill/>
          </a:ln>
        </p:spPr>
      </p:pic>
      <p:pic>
        <p:nvPicPr>
          <p:cNvPr id="86" name="Google Shape;86;p18"/>
          <p:cNvPicPr preferRelativeResize="0"/>
          <p:nvPr/>
        </p:nvPicPr>
        <p:blipFill>
          <a:blip r:embed="rId5">
            <a:alphaModFix/>
          </a:blip>
          <a:stretch>
            <a:fillRect/>
          </a:stretch>
        </p:blipFill>
        <p:spPr>
          <a:xfrm>
            <a:off x="214600" y="3236096"/>
            <a:ext cx="3822182" cy="1058445"/>
          </a:xfrm>
          <a:prstGeom prst="rect">
            <a:avLst/>
          </a:prstGeom>
          <a:noFill/>
          <a:ln>
            <a:noFill/>
          </a:ln>
        </p:spPr>
      </p:pic>
      <p:pic>
        <p:nvPicPr>
          <p:cNvPr id="87" name="Google Shape;87;p18"/>
          <p:cNvPicPr preferRelativeResize="0"/>
          <p:nvPr/>
        </p:nvPicPr>
        <p:blipFill>
          <a:blip r:embed="rId6">
            <a:alphaModFix/>
          </a:blip>
          <a:stretch>
            <a:fillRect/>
          </a:stretch>
        </p:blipFill>
        <p:spPr>
          <a:xfrm>
            <a:off x="311700" y="4203052"/>
            <a:ext cx="4050050" cy="746663"/>
          </a:xfrm>
          <a:prstGeom prst="rect">
            <a:avLst/>
          </a:prstGeom>
          <a:noFill/>
          <a:ln>
            <a:noFill/>
          </a:ln>
        </p:spPr>
      </p:pic>
      <p:sp>
        <p:nvSpPr>
          <p:cNvPr id="88" name="Google Shape;88;p18"/>
          <p:cNvSpPr txBox="1"/>
          <p:nvPr/>
        </p:nvSpPr>
        <p:spPr>
          <a:xfrm>
            <a:off x="429975" y="555000"/>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Esportsearnings.com</a:t>
            </a:r>
            <a:endParaRPr/>
          </a:p>
        </p:txBody>
      </p:sp>
      <p:sp>
        <p:nvSpPr>
          <p:cNvPr id="89" name="Google Shape;89;p18"/>
          <p:cNvSpPr txBox="1"/>
          <p:nvPr/>
        </p:nvSpPr>
        <p:spPr>
          <a:xfrm>
            <a:off x="429975" y="2917200"/>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Statista.com</a:t>
            </a:r>
            <a:endParaRPr/>
          </a:p>
        </p:txBody>
      </p:sp>
      <p:pic>
        <p:nvPicPr>
          <p:cNvPr id="90" name="Google Shape;90;p18"/>
          <p:cNvPicPr preferRelativeResize="0"/>
          <p:nvPr/>
        </p:nvPicPr>
        <p:blipFill>
          <a:blip r:embed="rId7">
            <a:alphaModFix/>
          </a:blip>
          <a:stretch>
            <a:fillRect/>
          </a:stretch>
        </p:blipFill>
        <p:spPr>
          <a:xfrm>
            <a:off x="4923901" y="3236089"/>
            <a:ext cx="3774304" cy="1713060"/>
          </a:xfrm>
          <a:prstGeom prst="rect">
            <a:avLst/>
          </a:prstGeom>
          <a:noFill/>
          <a:ln>
            <a:noFill/>
          </a:ln>
        </p:spPr>
      </p:pic>
      <p:sp>
        <p:nvSpPr>
          <p:cNvPr id="91" name="Google Shape;91;p18"/>
          <p:cNvSpPr txBox="1"/>
          <p:nvPr/>
        </p:nvSpPr>
        <p:spPr>
          <a:xfrm>
            <a:off x="5544250" y="2917200"/>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Morning Consult eSports survey </a:t>
            </a:r>
            <a:endParaRPr/>
          </a:p>
        </p:txBody>
      </p:sp>
      <p:sp>
        <p:nvSpPr>
          <p:cNvPr id="92" name="Google Shape;92;p18"/>
          <p:cNvSpPr txBox="1"/>
          <p:nvPr/>
        </p:nvSpPr>
        <p:spPr>
          <a:xfrm>
            <a:off x="3481550" y="408750"/>
            <a:ext cx="5216700" cy="233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Top data from Esportsearnings.com with Player, Prize and Game data</a:t>
            </a:r>
            <a:endParaRPr sz="1800"/>
          </a:p>
          <a:p>
            <a:pPr indent="-342900" lvl="0" marL="457200" rtl="0" algn="l">
              <a:spcBef>
                <a:spcPts val="0"/>
              </a:spcBef>
              <a:spcAft>
                <a:spcPts val="0"/>
              </a:spcAft>
              <a:buSzPts val="1800"/>
              <a:buChar char="●"/>
            </a:pPr>
            <a:r>
              <a:rPr lang="en" sz="1800"/>
              <a:t>Morning Consult eSports survey data that includes information regarding eSports viewership and awareness</a:t>
            </a:r>
            <a:endParaRPr sz="1800"/>
          </a:p>
          <a:p>
            <a:pPr indent="-342900" lvl="0" marL="457200" rtl="0" algn="l">
              <a:spcBef>
                <a:spcPts val="0"/>
              </a:spcBef>
              <a:spcAft>
                <a:spcPts val="0"/>
              </a:spcAft>
              <a:buSzPts val="1800"/>
              <a:buChar char="●"/>
            </a:pPr>
            <a:r>
              <a:rPr lang="en" sz="1800"/>
              <a:t>Statista data with information regarding Esports revenue breakdowns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idx="1" type="subTitle"/>
          </p:nvPr>
        </p:nvSpPr>
        <p:spPr>
          <a:xfrm>
            <a:off x="266875" y="468450"/>
            <a:ext cx="8520600" cy="792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Top 500 Earners</a:t>
            </a:r>
            <a:r>
              <a:rPr lang="en" sz="1400">
                <a:solidFill>
                  <a:schemeClr val="dk1"/>
                </a:solidFill>
                <a:latin typeface="Calibri"/>
                <a:ea typeface="Calibri"/>
                <a:cs typeface="Calibri"/>
                <a:sym typeface="Calibri"/>
              </a:rPr>
              <a:t> analyzed, k means of 3 found to be best based off elbow plot</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98" name="Google Shape;98;p19"/>
          <p:cNvSpPr txBox="1"/>
          <p:nvPr>
            <p:ph type="ctrTitle"/>
          </p:nvPr>
        </p:nvSpPr>
        <p:spPr>
          <a:xfrm>
            <a:off x="311700" y="-1003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Makes a Successful Gamer?: </a:t>
            </a:r>
            <a:r>
              <a:rPr lang="en" sz="2400"/>
              <a:t>Top 500 Segments</a:t>
            </a:r>
            <a:endParaRPr sz="2400"/>
          </a:p>
        </p:txBody>
      </p:sp>
      <p:pic>
        <p:nvPicPr>
          <p:cNvPr id="99" name="Google Shape;99;p19"/>
          <p:cNvPicPr preferRelativeResize="0"/>
          <p:nvPr/>
        </p:nvPicPr>
        <p:blipFill>
          <a:blip r:embed="rId3">
            <a:alphaModFix/>
          </a:blip>
          <a:stretch>
            <a:fillRect/>
          </a:stretch>
        </p:blipFill>
        <p:spPr>
          <a:xfrm>
            <a:off x="6546425" y="429710"/>
            <a:ext cx="1069799" cy="660990"/>
          </a:xfrm>
          <a:prstGeom prst="rect">
            <a:avLst/>
          </a:prstGeom>
          <a:noFill/>
          <a:ln>
            <a:noFill/>
          </a:ln>
        </p:spPr>
      </p:pic>
      <p:sp>
        <p:nvSpPr>
          <p:cNvPr id="100" name="Google Shape;100;p19"/>
          <p:cNvSpPr txBox="1"/>
          <p:nvPr/>
        </p:nvSpPr>
        <p:spPr>
          <a:xfrm>
            <a:off x="111125" y="1060275"/>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Segments</a:t>
            </a:r>
            <a:endParaRPr b="1"/>
          </a:p>
          <a:p>
            <a:pPr indent="0" lvl="0" marL="0" rtl="0" algn="l">
              <a:spcBef>
                <a:spcPts val="0"/>
              </a:spcBef>
              <a:spcAft>
                <a:spcPts val="0"/>
              </a:spcAft>
              <a:buNone/>
            </a:pPr>
            <a:r>
              <a:rPr b="1" lang="en" sz="800"/>
              <a:t>Segment 1 (“middle of the pack”)</a:t>
            </a:r>
            <a:endParaRPr b="1" sz="800"/>
          </a:p>
          <a:p>
            <a:pPr indent="-279400" lvl="0" marL="457200" rtl="0" algn="l">
              <a:spcBef>
                <a:spcPts val="0"/>
              </a:spcBef>
              <a:spcAft>
                <a:spcPts val="0"/>
              </a:spcAft>
              <a:buSzPts val="800"/>
              <a:buChar char="●"/>
            </a:pPr>
            <a:r>
              <a:rPr lang="en" sz="800"/>
              <a:t>422 players</a:t>
            </a:r>
            <a:endParaRPr sz="800"/>
          </a:p>
          <a:p>
            <a:pPr indent="-279400" lvl="0" marL="457200" rtl="0" algn="l">
              <a:spcBef>
                <a:spcPts val="0"/>
              </a:spcBef>
              <a:spcAft>
                <a:spcPts val="0"/>
              </a:spcAft>
              <a:buSzPts val="800"/>
              <a:buChar char="●"/>
            </a:pPr>
            <a:r>
              <a:rPr lang="en" sz="800"/>
              <a:t>Rank range between 79 and 500</a:t>
            </a:r>
            <a:endParaRPr sz="800"/>
          </a:p>
          <a:p>
            <a:pPr indent="-279400" lvl="0" marL="457200" rtl="0" algn="l">
              <a:spcBef>
                <a:spcPts val="0"/>
              </a:spcBef>
              <a:spcAft>
                <a:spcPts val="0"/>
              </a:spcAft>
              <a:buSzPts val="800"/>
              <a:buChar char="●"/>
            </a:pPr>
            <a:r>
              <a:rPr lang="en" sz="800"/>
              <a:t>Average prize money</a:t>
            </a:r>
            <a:r>
              <a:rPr b="1" lang="en" sz="800"/>
              <a:t> $415,091.10</a:t>
            </a:r>
            <a:endParaRPr b="1" sz="800"/>
          </a:p>
          <a:p>
            <a:pPr indent="-279400" lvl="0" marL="457200" rtl="0" algn="l">
              <a:spcBef>
                <a:spcPts val="0"/>
              </a:spcBef>
              <a:spcAft>
                <a:spcPts val="0"/>
              </a:spcAft>
              <a:buSzPts val="800"/>
              <a:buChar char="●"/>
            </a:pPr>
            <a:r>
              <a:rPr lang="en" sz="800"/>
              <a:t>Top genre is MOBA (40%) followed by FPS (31%)</a:t>
            </a:r>
            <a:endParaRPr sz="800"/>
          </a:p>
          <a:p>
            <a:pPr indent="-279400" lvl="0" marL="457200" rtl="0" algn="l">
              <a:spcBef>
                <a:spcPts val="0"/>
              </a:spcBef>
              <a:spcAft>
                <a:spcPts val="0"/>
              </a:spcAft>
              <a:buSzPts val="800"/>
              <a:buChar char="●"/>
            </a:pPr>
            <a:r>
              <a:rPr lang="en" sz="800"/>
              <a:t>Top game is DOTA (21%) followed by Counter-Strike (17%)</a:t>
            </a:r>
            <a:endParaRPr sz="800"/>
          </a:p>
          <a:p>
            <a:pPr indent="-279400" lvl="0" marL="457200" rtl="0" algn="l">
              <a:spcBef>
                <a:spcPts val="0"/>
              </a:spcBef>
              <a:spcAft>
                <a:spcPts val="0"/>
              </a:spcAft>
              <a:buSzPts val="800"/>
              <a:buChar char="●"/>
            </a:pPr>
            <a:r>
              <a:rPr b="1" lang="en" sz="800"/>
              <a:t>Top country is USA (23%)</a:t>
            </a:r>
            <a:r>
              <a:rPr lang="en" sz="800"/>
              <a:t> closely followed by Korea (19%)</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b="1" lang="en" sz="800"/>
              <a:t>Segment 2 (“best of the best”)</a:t>
            </a:r>
            <a:endParaRPr b="1" sz="800"/>
          </a:p>
          <a:p>
            <a:pPr indent="-279400" lvl="0" marL="457200" rtl="0" algn="l">
              <a:spcBef>
                <a:spcPts val="0"/>
              </a:spcBef>
              <a:spcAft>
                <a:spcPts val="0"/>
              </a:spcAft>
              <a:buSzPts val="800"/>
              <a:buChar char="●"/>
            </a:pPr>
            <a:r>
              <a:rPr lang="en" sz="800"/>
              <a:t>11 players</a:t>
            </a:r>
            <a:endParaRPr sz="800"/>
          </a:p>
          <a:p>
            <a:pPr indent="-279400" lvl="0" marL="457200" rtl="0" algn="l">
              <a:spcBef>
                <a:spcPts val="0"/>
              </a:spcBef>
              <a:spcAft>
                <a:spcPts val="0"/>
              </a:spcAft>
              <a:buSzPts val="800"/>
              <a:buChar char="●"/>
            </a:pPr>
            <a:r>
              <a:rPr lang="en" sz="800"/>
              <a:t>Rank range between 1 and 11 </a:t>
            </a:r>
            <a:endParaRPr sz="800"/>
          </a:p>
          <a:p>
            <a:pPr indent="-279400" lvl="0" marL="457200" rtl="0" algn="l">
              <a:spcBef>
                <a:spcPts val="0"/>
              </a:spcBef>
              <a:spcAft>
                <a:spcPts val="0"/>
              </a:spcAft>
              <a:buSzPts val="800"/>
              <a:buChar char="●"/>
            </a:pPr>
            <a:r>
              <a:rPr lang="en" sz="800"/>
              <a:t>Average prize money</a:t>
            </a:r>
            <a:r>
              <a:rPr b="1" lang="en" sz="800"/>
              <a:t> $5,072,176.50</a:t>
            </a:r>
            <a:endParaRPr b="1" sz="800"/>
          </a:p>
          <a:p>
            <a:pPr indent="-279400" lvl="0" marL="457200" rtl="0" algn="l">
              <a:spcBef>
                <a:spcPts val="0"/>
              </a:spcBef>
              <a:spcAft>
                <a:spcPts val="0"/>
              </a:spcAft>
              <a:buSzPts val="800"/>
              <a:buChar char="●"/>
            </a:pPr>
            <a:r>
              <a:rPr lang="en" sz="800"/>
              <a:t>All MOBA genre</a:t>
            </a:r>
            <a:endParaRPr sz="800"/>
          </a:p>
          <a:p>
            <a:pPr indent="-279400" lvl="0" marL="457200" rtl="0" algn="l">
              <a:spcBef>
                <a:spcPts val="0"/>
              </a:spcBef>
              <a:spcAft>
                <a:spcPts val="0"/>
              </a:spcAft>
              <a:buSzPts val="800"/>
              <a:buChar char="●"/>
            </a:pPr>
            <a:r>
              <a:rPr lang="en" sz="800"/>
              <a:t>All play DOTA 2</a:t>
            </a:r>
            <a:endParaRPr sz="800"/>
          </a:p>
          <a:p>
            <a:pPr indent="-279400" lvl="0" marL="457200" rtl="0" algn="l">
              <a:spcBef>
                <a:spcPts val="0"/>
              </a:spcBef>
              <a:spcAft>
                <a:spcPts val="0"/>
              </a:spcAft>
              <a:buSzPts val="800"/>
              <a:buChar char="●"/>
            </a:pPr>
            <a:r>
              <a:rPr b="1" lang="en" sz="800"/>
              <a:t>Top country is Finland (33%)</a:t>
            </a:r>
            <a:endParaRPr b="1" sz="800"/>
          </a:p>
          <a:p>
            <a:pPr indent="0" lvl="0" marL="45720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b="1" lang="en" sz="800"/>
              <a:t>Segment 3 (“high-performers)</a:t>
            </a:r>
            <a:endParaRPr sz="800"/>
          </a:p>
          <a:p>
            <a:pPr indent="-279400" lvl="0" marL="457200" rtl="0" algn="l">
              <a:spcBef>
                <a:spcPts val="0"/>
              </a:spcBef>
              <a:spcAft>
                <a:spcPts val="0"/>
              </a:spcAft>
              <a:buSzPts val="800"/>
              <a:buChar char="●"/>
            </a:pPr>
            <a:r>
              <a:rPr lang="en" sz="800"/>
              <a:t>67 players</a:t>
            </a:r>
            <a:endParaRPr sz="800"/>
          </a:p>
          <a:p>
            <a:pPr indent="-279400" lvl="0" marL="457200" rtl="0" algn="l">
              <a:spcBef>
                <a:spcPts val="0"/>
              </a:spcBef>
              <a:spcAft>
                <a:spcPts val="0"/>
              </a:spcAft>
              <a:buSzPts val="800"/>
              <a:buChar char="●"/>
            </a:pPr>
            <a:r>
              <a:rPr lang="en" sz="800"/>
              <a:t>Rank range between 12 and 78</a:t>
            </a:r>
            <a:endParaRPr sz="800"/>
          </a:p>
          <a:p>
            <a:pPr indent="-279400" lvl="0" marL="457200" rtl="0" algn="l">
              <a:spcBef>
                <a:spcPts val="0"/>
              </a:spcBef>
              <a:spcAft>
                <a:spcPts val="0"/>
              </a:spcAft>
              <a:buSzPts val="800"/>
              <a:buChar char="●"/>
            </a:pPr>
            <a:r>
              <a:rPr lang="en" sz="800"/>
              <a:t>Average prize money </a:t>
            </a:r>
            <a:r>
              <a:rPr b="1" lang="en" sz="800"/>
              <a:t>$1,714,623.20</a:t>
            </a:r>
            <a:endParaRPr b="1" sz="800"/>
          </a:p>
          <a:p>
            <a:pPr indent="-279400" lvl="0" marL="457200" rtl="0" algn="l">
              <a:spcBef>
                <a:spcPts val="0"/>
              </a:spcBef>
              <a:spcAft>
                <a:spcPts val="0"/>
              </a:spcAft>
              <a:buSzPts val="800"/>
              <a:buChar char="●"/>
            </a:pPr>
            <a:r>
              <a:rPr lang="en" sz="800"/>
              <a:t>Top genre is MOBA (78%)</a:t>
            </a:r>
            <a:endParaRPr sz="800"/>
          </a:p>
          <a:p>
            <a:pPr indent="-279400" lvl="0" marL="457200" rtl="0" algn="l">
              <a:spcBef>
                <a:spcPts val="0"/>
              </a:spcBef>
              <a:spcAft>
                <a:spcPts val="0"/>
              </a:spcAft>
              <a:buSzPts val="800"/>
              <a:buChar char="●"/>
            </a:pPr>
            <a:r>
              <a:rPr lang="en" sz="800"/>
              <a:t>Top game is DOTA 2 (76%)</a:t>
            </a:r>
            <a:endParaRPr sz="800"/>
          </a:p>
          <a:p>
            <a:pPr indent="-279400" lvl="0" marL="457200" rtl="0" algn="l">
              <a:spcBef>
                <a:spcPts val="0"/>
              </a:spcBef>
              <a:spcAft>
                <a:spcPts val="0"/>
              </a:spcAft>
              <a:buSzPts val="800"/>
              <a:buChar char="●"/>
            </a:pPr>
            <a:r>
              <a:rPr b="1" lang="en" sz="800"/>
              <a:t>Top country is China (39%)</a:t>
            </a:r>
            <a:endParaRPr b="1" sz="800"/>
          </a:p>
        </p:txBody>
      </p:sp>
      <p:pic>
        <p:nvPicPr>
          <p:cNvPr id="101" name="Google Shape;101;p19"/>
          <p:cNvPicPr preferRelativeResize="0"/>
          <p:nvPr/>
        </p:nvPicPr>
        <p:blipFill>
          <a:blip r:embed="rId4">
            <a:alphaModFix/>
          </a:blip>
          <a:stretch>
            <a:fillRect/>
          </a:stretch>
        </p:blipFill>
        <p:spPr>
          <a:xfrm>
            <a:off x="3695150" y="1494674"/>
            <a:ext cx="2524198" cy="481500"/>
          </a:xfrm>
          <a:prstGeom prst="rect">
            <a:avLst/>
          </a:prstGeom>
          <a:noFill/>
          <a:ln>
            <a:noFill/>
          </a:ln>
        </p:spPr>
      </p:pic>
      <p:pic>
        <p:nvPicPr>
          <p:cNvPr id="102" name="Google Shape;102;p19"/>
          <p:cNvPicPr preferRelativeResize="0"/>
          <p:nvPr/>
        </p:nvPicPr>
        <p:blipFill>
          <a:blip r:embed="rId5">
            <a:alphaModFix/>
          </a:blip>
          <a:stretch>
            <a:fillRect/>
          </a:stretch>
        </p:blipFill>
        <p:spPr>
          <a:xfrm>
            <a:off x="3695150" y="2209800"/>
            <a:ext cx="2183311" cy="945925"/>
          </a:xfrm>
          <a:prstGeom prst="rect">
            <a:avLst/>
          </a:prstGeom>
          <a:noFill/>
          <a:ln>
            <a:noFill/>
          </a:ln>
        </p:spPr>
      </p:pic>
      <p:pic>
        <p:nvPicPr>
          <p:cNvPr id="103" name="Google Shape;103;p19"/>
          <p:cNvPicPr preferRelativeResize="0"/>
          <p:nvPr/>
        </p:nvPicPr>
        <p:blipFill>
          <a:blip r:embed="rId6">
            <a:alphaModFix/>
          </a:blip>
          <a:stretch>
            <a:fillRect/>
          </a:stretch>
        </p:blipFill>
        <p:spPr>
          <a:xfrm>
            <a:off x="3695138" y="3299515"/>
            <a:ext cx="2646625" cy="569160"/>
          </a:xfrm>
          <a:prstGeom prst="rect">
            <a:avLst/>
          </a:prstGeom>
          <a:noFill/>
          <a:ln>
            <a:noFill/>
          </a:ln>
        </p:spPr>
      </p:pic>
      <p:sp>
        <p:nvSpPr>
          <p:cNvPr id="104" name="Google Shape;104;p19"/>
          <p:cNvSpPr txBox="1"/>
          <p:nvPr/>
        </p:nvSpPr>
        <p:spPr>
          <a:xfrm>
            <a:off x="3577250" y="1212650"/>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Most Frequent Player Profiles (Country, Genre, Game)</a:t>
            </a:r>
            <a:endParaRPr b="1" sz="800"/>
          </a:p>
        </p:txBody>
      </p:sp>
      <p:sp>
        <p:nvSpPr>
          <p:cNvPr id="105" name="Google Shape;105;p19"/>
          <p:cNvSpPr txBox="1"/>
          <p:nvPr/>
        </p:nvSpPr>
        <p:spPr>
          <a:xfrm>
            <a:off x="6219350" y="981425"/>
            <a:ext cx="2702100" cy="23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Insights</a:t>
            </a:r>
            <a:endParaRPr sz="1000"/>
          </a:p>
          <a:p>
            <a:pPr indent="-317500" lvl="0" marL="457200" rtl="0" algn="l">
              <a:spcBef>
                <a:spcPts val="0"/>
              </a:spcBef>
              <a:spcAft>
                <a:spcPts val="0"/>
              </a:spcAft>
              <a:buSzPts val="1400"/>
              <a:buChar char="●"/>
            </a:pPr>
            <a:r>
              <a:rPr lang="en"/>
              <a:t>Segment 1 best for USA</a:t>
            </a:r>
            <a:endParaRPr/>
          </a:p>
          <a:p>
            <a:pPr indent="-317500" lvl="0" marL="457200" rtl="0" algn="l">
              <a:spcBef>
                <a:spcPts val="0"/>
              </a:spcBef>
              <a:spcAft>
                <a:spcPts val="0"/>
              </a:spcAft>
              <a:buSzPts val="1400"/>
              <a:buChar char="●"/>
            </a:pPr>
            <a:r>
              <a:rPr lang="en"/>
              <a:t>Segment 2 best for Finland</a:t>
            </a:r>
            <a:endParaRPr/>
          </a:p>
          <a:p>
            <a:pPr indent="-317500" lvl="0" marL="457200" rtl="0" algn="l">
              <a:spcBef>
                <a:spcPts val="0"/>
              </a:spcBef>
              <a:spcAft>
                <a:spcPts val="0"/>
              </a:spcAft>
              <a:buSzPts val="1400"/>
              <a:buChar char="●"/>
            </a:pPr>
            <a:r>
              <a:rPr lang="en"/>
              <a:t>Segment 3 best for China</a:t>
            </a:r>
            <a:endParaRPr/>
          </a:p>
          <a:p>
            <a:pPr indent="-317500" lvl="0" marL="457200" rtl="0" algn="l">
              <a:spcBef>
                <a:spcPts val="0"/>
              </a:spcBef>
              <a:spcAft>
                <a:spcPts val="0"/>
              </a:spcAft>
              <a:buSzPts val="1400"/>
              <a:buChar char="●"/>
            </a:pPr>
            <a:r>
              <a:rPr lang="en"/>
              <a:t>Top overall performers doesn’t necessarily indicate players are popular amongst viewers, more factors than just earnings need to be investigated too (social media presence/followers, personality, etc) </a:t>
            </a:r>
            <a:endParaRPr/>
          </a:p>
          <a:p>
            <a:pPr indent="0" lvl="0" marL="0" rtl="0" algn="l">
              <a:spcBef>
                <a:spcPts val="0"/>
              </a:spcBef>
              <a:spcAft>
                <a:spcPts val="0"/>
              </a:spcAft>
              <a:buNone/>
            </a:pPr>
            <a:r>
              <a:t/>
            </a:r>
            <a:endParaRPr sz="1000"/>
          </a:p>
        </p:txBody>
      </p:sp>
      <p:sp>
        <p:nvSpPr>
          <p:cNvPr id="106" name="Google Shape;106;p19"/>
          <p:cNvSpPr/>
          <p:nvPr/>
        </p:nvSpPr>
        <p:spPr>
          <a:xfrm>
            <a:off x="2242400" y="1635950"/>
            <a:ext cx="1335000" cy="58200"/>
          </a:xfrm>
          <a:prstGeom prst="rightArrow">
            <a:avLst>
              <a:gd fmla="val 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2242400" y="2626550"/>
            <a:ext cx="1335000" cy="58200"/>
          </a:xfrm>
          <a:prstGeom prst="rightArrow">
            <a:avLst>
              <a:gd fmla="val 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2242400" y="3617150"/>
            <a:ext cx="1335000" cy="58200"/>
          </a:xfrm>
          <a:prstGeom prst="rightArrow">
            <a:avLst>
              <a:gd fmla="val 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ctrTitle"/>
          </p:nvPr>
        </p:nvSpPr>
        <p:spPr>
          <a:xfrm>
            <a:off x="311700" y="-1003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Makes a Successful Gamer?: </a:t>
            </a:r>
            <a:r>
              <a:rPr lang="en" sz="2400"/>
              <a:t>Country Stats</a:t>
            </a:r>
            <a:endParaRPr sz="2400"/>
          </a:p>
        </p:txBody>
      </p:sp>
      <p:pic>
        <p:nvPicPr>
          <p:cNvPr id="114" name="Google Shape;114;p20"/>
          <p:cNvPicPr preferRelativeResize="0"/>
          <p:nvPr/>
        </p:nvPicPr>
        <p:blipFill rotWithShape="1">
          <a:blip r:embed="rId3">
            <a:alphaModFix/>
          </a:blip>
          <a:srcRect b="-3109" l="0" r="0" t="-1591"/>
          <a:stretch/>
        </p:blipFill>
        <p:spPr>
          <a:xfrm>
            <a:off x="311700" y="1066162"/>
            <a:ext cx="4197308" cy="2198375"/>
          </a:xfrm>
          <a:prstGeom prst="rect">
            <a:avLst/>
          </a:prstGeom>
          <a:noFill/>
          <a:ln>
            <a:noFill/>
          </a:ln>
        </p:spPr>
      </p:pic>
      <p:pic>
        <p:nvPicPr>
          <p:cNvPr id="115" name="Google Shape;115;p20"/>
          <p:cNvPicPr preferRelativeResize="0"/>
          <p:nvPr/>
        </p:nvPicPr>
        <p:blipFill>
          <a:blip r:embed="rId4">
            <a:alphaModFix/>
          </a:blip>
          <a:stretch>
            <a:fillRect/>
          </a:stretch>
        </p:blipFill>
        <p:spPr>
          <a:xfrm>
            <a:off x="152400" y="4257175"/>
            <a:ext cx="8839201" cy="229590"/>
          </a:xfrm>
          <a:prstGeom prst="rect">
            <a:avLst/>
          </a:prstGeom>
          <a:noFill/>
          <a:ln>
            <a:noFill/>
          </a:ln>
        </p:spPr>
      </p:pic>
      <p:pic>
        <p:nvPicPr>
          <p:cNvPr id="116" name="Google Shape;116;p20"/>
          <p:cNvPicPr preferRelativeResize="0"/>
          <p:nvPr/>
        </p:nvPicPr>
        <p:blipFill>
          <a:blip r:embed="rId5">
            <a:alphaModFix/>
          </a:blip>
          <a:stretch>
            <a:fillRect/>
          </a:stretch>
        </p:blipFill>
        <p:spPr>
          <a:xfrm>
            <a:off x="152400" y="4486765"/>
            <a:ext cx="8839201" cy="252929"/>
          </a:xfrm>
          <a:prstGeom prst="rect">
            <a:avLst/>
          </a:prstGeom>
          <a:noFill/>
          <a:ln>
            <a:noFill/>
          </a:ln>
        </p:spPr>
      </p:pic>
      <p:pic>
        <p:nvPicPr>
          <p:cNvPr id="117" name="Google Shape;117;p20"/>
          <p:cNvPicPr preferRelativeResize="0"/>
          <p:nvPr/>
        </p:nvPicPr>
        <p:blipFill>
          <a:blip r:embed="rId6">
            <a:alphaModFix/>
          </a:blip>
          <a:stretch>
            <a:fillRect/>
          </a:stretch>
        </p:blipFill>
        <p:spPr>
          <a:xfrm>
            <a:off x="152400" y="4739694"/>
            <a:ext cx="8839200" cy="231595"/>
          </a:xfrm>
          <a:prstGeom prst="rect">
            <a:avLst/>
          </a:prstGeom>
          <a:noFill/>
          <a:ln>
            <a:noFill/>
          </a:ln>
        </p:spPr>
      </p:pic>
      <p:sp>
        <p:nvSpPr>
          <p:cNvPr id="118" name="Google Shape;118;p20"/>
          <p:cNvSpPr txBox="1"/>
          <p:nvPr/>
        </p:nvSpPr>
        <p:spPr>
          <a:xfrm>
            <a:off x="981625" y="678150"/>
            <a:ext cx="412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0"/>
          <p:cNvPicPr preferRelativeResize="0"/>
          <p:nvPr/>
        </p:nvPicPr>
        <p:blipFill>
          <a:blip r:embed="rId7">
            <a:alphaModFix/>
          </a:blip>
          <a:stretch>
            <a:fillRect/>
          </a:stretch>
        </p:blipFill>
        <p:spPr>
          <a:xfrm>
            <a:off x="179100" y="3793863"/>
            <a:ext cx="8839202" cy="468647"/>
          </a:xfrm>
          <a:prstGeom prst="rect">
            <a:avLst/>
          </a:prstGeom>
          <a:noFill/>
          <a:ln>
            <a:noFill/>
          </a:ln>
        </p:spPr>
      </p:pic>
      <p:sp>
        <p:nvSpPr>
          <p:cNvPr id="120" name="Google Shape;120;p20"/>
          <p:cNvSpPr txBox="1"/>
          <p:nvPr/>
        </p:nvSpPr>
        <p:spPr>
          <a:xfrm>
            <a:off x="4706100" y="1159650"/>
            <a:ext cx="4312200" cy="110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Most of the top earners come from </a:t>
            </a:r>
            <a:r>
              <a:rPr b="1" lang="en"/>
              <a:t>USA</a:t>
            </a:r>
            <a:r>
              <a:rPr lang="en"/>
              <a:t> (18%), </a:t>
            </a:r>
            <a:r>
              <a:rPr b="1" lang="en"/>
              <a:t>Korea</a:t>
            </a:r>
            <a:r>
              <a:rPr lang="en"/>
              <a:t> (12%), and </a:t>
            </a:r>
            <a:r>
              <a:rPr b="1" lang="en"/>
              <a:t>China</a:t>
            </a:r>
            <a:r>
              <a:rPr lang="en"/>
              <a:t> (14%)</a:t>
            </a:r>
            <a:endParaRPr/>
          </a:p>
          <a:p>
            <a:pPr indent="-317500" lvl="0" marL="457200" rtl="0" algn="l">
              <a:spcBef>
                <a:spcPts val="0"/>
              </a:spcBef>
              <a:spcAft>
                <a:spcPts val="0"/>
              </a:spcAft>
              <a:buSzPts val="1400"/>
              <a:buChar char="●"/>
            </a:pPr>
            <a:r>
              <a:rPr lang="en"/>
              <a:t>Three</a:t>
            </a:r>
            <a:r>
              <a:rPr lang="en"/>
              <a:t> of the top 11 earners are from Finland</a:t>
            </a:r>
            <a:endParaRPr/>
          </a:p>
          <a:p>
            <a:pPr indent="-317500" lvl="0" marL="457200" rtl="0" algn="l">
              <a:lnSpc>
                <a:spcPct val="115000"/>
              </a:lnSpc>
              <a:spcBef>
                <a:spcPts val="0"/>
              </a:spcBef>
              <a:spcAft>
                <a:spcPts val="0"/>
              </a:spcAft>
              <a:buSzPts val="1400"/>
              <a:buChar char="●"/>
            </a:pPr>
            <a:r>
              <a:rPr lang="en">
                <a:solidFill>
                  <a:schemeClr val="dk1"/>
                </a:solidFill>
              </a:rPr>
              <a:t>For the top 500 eSports earners, linear regression finds that the countries of </a:t>
            </a:r>
            <a:r>
              <a:rPr b="1" lang="en">
                <a:solidFill>
                  <a:schemeClr val="dk1"/>
                </a:solidFill>
              </a:rPr>
              <a:t>Australia, Finland, </a:t>
            </a:r>
            <a:r>
              <a:rPr lang="en">
                <a:solidFill>
                  <a:schemeClr val="dk1"/>
                </a:solidFill>
              </a:rPr>
              <a:t>and </a:t>
            </a:r>
            <a:r>
              <a:rPr b="1" lang="en">
                <a:solidFill>
                  <a:schemeClr val="dk1"/>
                </a:solidFill>
              </a:rPr>
              <a:t>Lebanon</a:t>
            </a:r>
            <a:r>
              <a:rPr lang="en">
                <a:solidFill>
                  <a:schemeClr val="dk1"/>
                </a:solidFill>
              </a:rPr>
              <a:t> are statistically significant in regards to prize money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ctrTitle"/>
          </p:nvPr>
        </p:nvSpPr>
        <p:spPr>
          <a:xfrm>
            <a:off x="311700" y="-100350"/>
            <a:ext cx="8520600" cy="64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What Makes a Successful Gamer?: </a:t>
            </a:r>
            <a:r>
              <a:rPr lang="en" sz="2400"/>
              <a:t>Game Stats</a:t>
            </a:r>
            <a:endParaRPr sz="2400"/>
          </a:p>
        </p:txBody>
      </p:sp>
      <p:sp>
        <p:nvSpPr>
          <p:cNvPr id="126" name="Google Shape;126;p21"/>
          <p:cNvSpPr txBox="1"/>
          <p:nvPr/>
        </p:nvSpPr>
        <p:spPr>
          <a:xfrm>
            <a:off x="125" y="713975"/>
            <a:ext cx="65889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For the top 500 eSports earners, linear r</a:t>
            </a:r>
            <a:r>
              <a:rPr lang="en">
                <a:solidFill>
                  <a:schemeClr val="dk1"/>
                </a:solidFill>
                <a:latin typeface="Calibri"/>
                <a:ea typeface="Calibri"/>
                <a:cs typeface="Calibri"/>
                <a:sym typeface="Calibri"/>
              </a:rPr>
              <a:t>egression finds that the games </a:t>
            </a:r>
            <a:r>
              <a:rPr b="1" lang="en">
                <a:solidFill>
                  <a:schemeClr val="dk1"/>
                </a:solidFill>
                <a:latin typeface="Calibri"/>
                <a:ea typeface="Calibri"/>
                <a:cs typeface="Calibri"/>
                <a:sym typeface="Calibri"/>
              </a:rPr>
              <a:t>DOTA 2</a:t>
            </a:r>
            <a:r>
              <a:rPr lang="en">
                <a:solidFill>
                  <a:schemeClr val="dk1"/>
                </a:solidFill>
                <a:latin typeface="Calibri"/>
                <a:ea typeface="Calibri"/>
                <a:cs typeface="Calibri"/>
                <a:sym typeface="Calibri"/>
              </a:rPr>
              <a:t> and </a:t>
            </a:r>
            <a:r>
              <a:rPr b="1" lang="en">
                <a:solidFill>
                  <a:schemeClr val="dk1"/>
                </a:solidFill>
                <a:latin typeface="Calibri"/>
                <a:ea typeface="Calibri"/>
                <a:cs typeface="Calibri"/>
                <a:sym typeface="Calibri"/>
              </a:rPr>
              <a:t>Rainbow Six Siege</a:t>
            </a:r>
            <a:r>
              <a:rPr lang="en">
                <a:solidFill>
                  <a:schemeClr val="dk1"/>
                </a:solidFill>
                <a:latin typeface="Calibri"/>
                <a:ea typeface="Calibri"/>
                <a:cs typeface="Calibri"/>
                <a:sym typeface="Calibri"/>
              </a:rPr>
              <a:t> are statistically significant in regards to prize money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p:txBody>
      </p:sp>
      <p:pic>
        <p:nvPicPr>
          <p:cNvPr id="127" name="Google Shape;127;p21"/>
          <p:cNvPicPr preferRelativeResize="0"/>
          <p:nvPr/>
        </p:nvPicPr>
        <p:blipFill>
          <a:blip r:embed="rId3">
            <a:alphaModFix/>
          </a:blip>
          <a:stretch>
            <a:fillRect/>
          </a:stretch>
        </p:blipFill>
        <p:spPr>
          <a:xfrm>
            <a:off x="116969" y="2222285"/>
            <a:ext cx="6355189" cy="160055"/>
          </a:xfrm>
          <a:prstGeom prst="rect">
            <a:avLst/>
          </a:prstGeom>
          <a:noFill/>
          <a:ln>
            <a:noFill/>
          </a:ln>
        </p:spPr>
      </p:pic>
      <p:pic>
        <p:nvPicPr>
          <p:cNvPr id="128" name="Google Shape;128;p21"/>
          <p:cNvPicPr preferRelativeResize="0"/>
          <p:nvPr/>
        </p:nvPicPr>
        <p:blipFill>
          <a:blip r:embed="rId4">
            <a:alphaModFix/>
          </a:blip>
          <a:stretch>
            <a:fillRect/>
          </a:stretch>
        </p:blipFill>
        <p:spPr>
          <a:xfrm>
            <a:off x="109944" y="2382339"/>
            <a:ext cx="6369260" cy="173061"/>
          </a:xfrm>
          <a:prstGeom prst="rect">
            <a:avLst/>
          </a:prstGeom>
          <a:noFill/>
          <a:ln>
            <a:noFill/>
          </a:ln>
        </p:spPr>
      </p:pic>
      <p:pic>
        <p:nvPicPr>
          <p:cNvPr id="129" name="Google Shape;129;p21"/>
          <p:cNvPicPr preferRelativeResize="0"/>
          <p:nvPr/>
        </p:nvPicPr>
        <p:blipFill>
          <a:blip r:embed="rId5">
            <a:alphaModFix/>
          </a:blip>
          <a:stretch>
            <a:fillRect/>
          </a:stretch>
        </p:blipFill>
        <p:spPr>
          <a:xfrm>
            <a:off x="102900" y="1910399"/>
            <a:ext cx="6369261" cy="337689"/>
          </a:xfrm>
          <a:prstGeom prst="rect">
            <a:avLst/>
          </a:prstGeom>
          <a:noFill/>
          <a:ln>
            <a:noFill/>
          </a:ln>
        </p:spPr>
      </p:pic>
      <p:sp>
        <p:nvSpPr>
          <p:cNvPr id="130" name="Google Shape;130;p21"/>
          <p:cNvSpPr txBox="1"/>
          <p:nvPr/>
        </p:nvSpPr>
        <p:spPr>
          <a:xfrm>
            <a:off x="6472150" y="1119025"/>
            <a:ext cx="2802000" cy="31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Insights</a:t>
            </a:r>
            <a:endParaRPr b="1"/>
          </a:p>
          <a:p>
            <a:pPr indent="-304800" lvl="0" marL="457200" rtl="0" algn="l">
              <a:spcBef>
                <a:spcPts val="0"/>
              </a:spcBef>
              <a:spcAft>
                <a:spcPts val="0"/>
              </a:spcAft>
              <a:buSzPts val="1200"/>
              <a:buChar char="●"/>
            </a:pPr>
            <a:r>
              <a:rPr b="1" lang="en" sz="1200"/>
              <a:t>46.6%</a:t>
            </a:r>
            <a:r>
              <a:rPr lang="en" sz="1200"/>
              <a:t> of game Genres are </a:t>
            </a:r>
            <a:r>
              <a:rPr b="1" lang="en" sz="1200"/>
              <a:t>Multiplayer Online Battle Arena (MOBA)</a:t>
            </a:r>
            <a:r>
              <a:rPr lang="en" sz="1200"/>
              <a:t> and </a:t>
            </a:r>
            <a:r>
              <a:rPr b="1" lang="en" sz="1200"/>
              <a:t>26.8%</a:t>
            </a:r>
            <a:r>
              <a:rPr lang="en" sz="1200"/>
              <a:t> are </a:t>
            </a:r>
            <a:r>
              <a:rPr b="1" lang="en" sz="1200"/>
              <a:t>First-Person Shooter (FPS)</a:t>
            </a:r>
            <a:endParaRPr b="1" sz="1200"/>
          </a:p>
          <a:p>
            <a:pPr indent="-304800" lvl="1" marL="914400" rtl="0" algn="l">
              <a:spcBef>
                <a:spcPts val="0"/>
              </a:spcBef>
              <a:spcAft>
                <a:spcPts val="0"/>
              </a:spcAft>
              <a:buSzPts val="1200"/>
              <a:buChar char="○"/>
            </a:pPr>
            <a:r>
              <a:rPr lang="en" sz="1200"/>
              <a:t>These two genres represent a </a:t>
            </a:r>
            <a:r>
              <a:rPr b="1" lang="en" sz="1200"/>
              <a:t>73.4% share </a:t>
            </a:r>
            <a:r>
              <a:rPr lang="en" sz="1200"/>
              <a:t>of all 9 unique genres </a:t>
            </a:r>
            <a:endParaRPr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b="1" lang="en" sz="1200"/>
              <a:t>DOTA 2</a:t>
            </a:r>
            <a:r>
              <a:rPr lang="en" sz="1200"/>
              <a:t> comprises </a:t>
            </a:r>
            <a:r>
              <a:rPr b="1" lang="en" sz="1200"/>
              <a:t>30%</a:t>
            </a:r>
            <a:r>
              <a:rPr lang="en" sz="1200"/>
              <a:t> of top playing games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After the top 5 games, there is a big drop-off percentage-wise with mostly under 2% represented per game</a:t>
            </a:r>
            <a:endParaRPr sz="1200"/>
          </a:p>
          <a:p>
            <a:pPr indent="0" lvl="0" marL="914400" rtl="0" algn="l">
              <a:spcBef>
                <a:spcPts val="0"/>
              </a:spcBef>
              <a:spcAft>
                <a:spcPts val="0"/>
              </a:spcAft>
              <a:buNone/>
            </a:pPr>
            <a:r>
              <a:t/>
            </a:r>
            <a:endParaRPr sz="1200"/>
          </a:p>
        </p:txBody>
      </p:sp>
      <p:pic>
        <p:nvPicPr>
          <p:cNvPr id="131" name="Google Shape;131;p21"/>
          <p:cNvPicPr preferRelativeResize="0"/>
          <p:nvPr/>
        </p:nvPicPr>
        <p:blipFill rotWithShape="1">
          <a:blip r:embed="rId6">
            <a:alphaModFix/>
          </a:blip>
          <a:srcRect b="0" l="0" r="0" t="-2891"/>
          <a:stretch/>
        </p:blipFill>
        <p:spPr>
          <a:xfrm>
            <a:off x="3467375" y="2627100"/>
            <a:ext cx="2939212" cy="2258175"/>
          </a:xfrm>
          <a:prstGeom prst="rect">
            <a:avLst/>
          </a:prstGeom>
          <a:noFill/>
          <a:ln>
            <a:noFill/>
          </a:ln>
        </p:spPr>
      </p:pic>
      <p:pic>
        <p:nvPicPr>
          <p:cNvPr id="132" name="Google Shape;132;p21"/>
          <p:cNvPicPr preferRelativeResize="0"/>
          <p:nvPr/>
        </p:nvPicPr>
        <p:blipFill>
          <a:blip r:embed="rId7">
            <a:alphaModFix/>
          </a:blip>
          <a:stretch>
            <a:fillRect/>
          </a:stretch>
        </p:blipFill>
        <p:spPr>
          <a:xfrm>
            <a:off x="102900" y="2689650"/>
            <a:ext cx="3193513" cy="2258175"/>
          </a:xfrm>
          <a:prstGeom prst="rect">
            <a:avLst/>
          </a:prstGeom>
          <a:noFill/>
          <a:ln>
            <a:noFill/>
          </a:ln>
        </p:spPr>
      </p:pic>
      <p:sp>
        <p:nvSpPr>
          <p:cNvPr id="133" name="Google Shape;133;p21"/>
          <p:cNvSpPr/>
          <p:nvPr/>
        </p:nvSpPr>
        <p:spPr>
          <a:xfrm>
            <a:off x="7413625" y="536550"/>
            <a:ext cx="748500" cy="61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1"/>
          <p:cNvPicPr preferRelativeResize="0"/>
          <p:nvPr/>
        </p:nvPicPr>
        <p:blipFill>
          <a:blip r:embed="rId8">
            <a:alphaModFix/>
          </a:blip>
          <a:stretch>
            <a:fillRect/>
          </a:stretch>
        </p:blipFill>
        <p:spPr>
          <a:xfrm>
            <a:off x="6956436" y="536561"/>
            <a:ext cx="431775" cy="611015"/>
          </a:xfrm>
          <a:prstGeom prst="rect">
            <a:avLst/>
          </a:prstGeom>
          <a:noFill/>
          <a:ln>
            <a:noFill/>
          </a:ln>
        </p:spPr>
      </p:pic>
      <p:pic>
        <p:nvPicPr>
          <p:cNvPr id="135" name="Google Shape;135;p21"/>
          <p:cNvPicPr preferRelativeResize="0"/>
          <p:nvPr/>
        </p:nvPicPr>
        <p:blipFill>
          <a:blip r:embed="rId9">
            <a:alphaModFix/>
          </a:blip>
          <a:stretch>
            <a:fillRect/>
          </a:stretch>
        </p:blipFill>
        <p:spPr>
          <a:xfrm>
            <a:off x="7388189" y="536558"/>
            <a:ext cx="1307287" cy="6110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